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video/unknown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6"/>
  </p:notesMasterIdLst>
  <p:sldIdLst>
    <p:sldId id="514" r:id="rId2"/>
    <p:sldId id="258" r:id="rId3"/>
    <p:sldId id="361" r:id="rId4"/>
    <p:sldId id="553" r:id="rId5"/>
    <p:sldId id="588" r:id="rId6"/>
    <p:sldId id="529" r:id="rId7"/>
    <p:sldId id="554" r:id="rId8"/>
    <p:sldId id="555" r:id="rId9"/>
    <p:sldId id="556" r:id="rId10"/>
    <p:sldId id="557" r:id="rId11"/>
    <p:sldId id="558" r:id="rId12"/>
    <p:sldId id="591" r:id="rId13"/>
    <p:sldId id="562" r:id="rId14"/>
    <p:sldId id="563" r:id="rId15"/>
    <p:sldId id="564" r:id="rId16"/>
    <p:sldId id="565" r:id="rId17"/>
    <p:sldId id="439" r:id="rId18"/>
    <p:sldId id="440" r:id="rId19"/>
    <p:sldId id="571" r:id="rId20"/>
    <p:sldId id="589" r:id="rId21"/>
    <p:sldId id="572" r:id="rId22"/>
    <p:sldId id="573" r:id="rId23"/>
    <p:sldId id="574" r:id="rId24"/>
    <p:sldId id="575" r:id="rId25"/>
    <p:sldId id="576" r:id="rId26"/>
    <p:sldId id="577" r:id="rId27"/>
    <p:sldId id="579" r:id="rId28"/>
    <p:sldId id="585" r:id="rId29"/>
    <p:sldId id="581" r:id="rId30"/>
    <p:sldId id="578" r:id="rId31"/>
    <p:sldId id="586" r:id="rId32"/>
    <p:sldId id="593" r:id="rId33"/>
    <p:sldId id="592" r:id="rId34"/>
    <p:sldId id="587" r:id="rId35"/>
    <p:sldId id="453" r:id="rId36"/>
    <p:sldId id="454" r:id="rId37"/>
    <p:sldId id="540" r:id="rId38"/>
    <p:sldId id="456" r:id="rId39"/>
    <p:sldId id="457" r:id="rId40"/>
    <p:sldId id="458" r:id="rId41"/>
    <p:sldId id="459" r:id="rId42"/>
    <p:sldId id="460" r:id="rId43"/>
    <p:sldId id="455" r:id="rId44"/>
    <p:sldId id="533" r:id="rId45"/>
    <p:sldId id="534" r:id="rId46"/>
    <p:sldId id="465" r:id="rId47"/>
    <p:sldId id="525" r:id="rId48"/>
    <p:sldId id="547" r:id="rId49"/>
    <p:sldId id="508" r:id="rId50"/>
    <p:sldId id="509" r:id="rId51"/>
    <p:sldId id="550" r:id="rId52"/>
    <p:sldId id="507" r:id="rId53"/>
    <p:sldId id="510" r:id="rId54"/>
    <p:sldId id="511" r:id="rId55"/>
    <p:sldId id="512" r:id="rId56"/>
    <p:sldId id="548" r:id="rId57"/>
    <p:sldId id="549" r:id="rId58"/>
    <p:sldId id="506" r:id="rId59"/>
    <p:sldId id="505" r:id="rId60"/>
    <p:sldId id="495" r:id="rId61"/>
    <p:sldId id="526" r:id="rId62"/>
    <p:sldId id="513" r:id="rId63"/>
    <p:sldId id="551" r:id="rId64"/>
    <p:sldId id="464" r:id="rId6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666666"/>
    <a:srgbClr val="323232"/>
    <a:srgbClr val="FB8D48"/>
    <a:srgbClr val="DFBD6A"/>
    <a:srgbClr val="FCFF4D"/>
    <a:srgbClr val="FFFFFF"/>
    <a:srgbClr val="A0D0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238" autoAdjust="0"/>
  </p:normalViewPr>
  <p:slideViewPr>
    <p:cSldViewPr snapToGrid="0" snapToObjects="1">
      <p:cViewPr varScale="1">
        <p:scale>
          <a:sx n="99" d="100"/>
          <a:sy n="99" d="100"/>
        </p:scale>
        <p:origin x="-1056" y="-112"/>
      </p:cViewPr>
      <p:guideLst>
        <p:guide orient="horz" pos="431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printerSettings" Target="printerSettings/printerSettings1.bin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6.png>
</file>

<file path=ppt/media/image67.png>
</file>

<file path=ppt/media/image68.png>
</file>

<file path=ppt/media/image69.png>
</file>

<file path=ppt/media/image70.png>
</file>

<file path=ppt/media/image71.png>
</file>

<file path=ppt/media/image72.png>
</file>

<file path=ppt/media/image73.png>
</file>

<file path=ppt/media/image90.png>
</file>

<file path=ppt/media/image91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71E936-0B0F-C044-97D3-D212AA81F981}" type="datetimeFigureOut">
              <a:rPr lang="en-US" smtClean="0"/>
              <a:t>1/6/14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A8012-BA03-2642-9720-2DC6C4D8E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990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728007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268103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50815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4054934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6441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549201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908264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579314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224226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593006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747213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1/6/14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Gill Sans MT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2965754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image" Target="../media/image30.png"/><Relationship Id="rId8" Type="http://schemas.openxmlformats.org/officeDocument/2006/relationships/image" Target="../media/image31.png"/><Relationship Id="rId9" Type="http://schemas.openxmlformats.org/officeDocument/2006/relationships/image" Target="../media/image32.png"/><Relationship Id="rId10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Relationship Id="rId3" Type="http://schemas.openxmlformats.org/officeDocument/2006/relationships/image" Target="../media/image4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Relationship Id="rId3" Type="http://schemas.openxmlformats.org/officeDocument/2006/relationships/image" Target="../media/image4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2.emf"/><Relationship Id="rId5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4" Type="http://schemas.openxmlformats.org/officeDocument/2006/relationships/image" Target="../media/image54.emf"/><Relationship Id="rId5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58.emf"/><Relationship Id="rId5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14.emf"/><Relationship Id="rId5" Type="http://schemas.openxmlformats.org/officeDocument/2006/relationships/image" Target="../media/image61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14.emf"/><Relationship Id="rId5" Type="http://schemas.openxmlformats.org/officeDocument/2006/relationships/image" Target="../media/image63.emf"/><Relationship Id="rId6" Type="http://schemas.openxmlformats.org/officeDocument/2006/relationships/image" Target="../media/image64.emf"/><Relationship Id="rId7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14.emf"/><Relationship Id="rId5" Type="http://schemas.openxmlformats.org/officeDocument/2006/relationships/image" Target="../media/image63.emf"/><Relationship Id="rId6" Type="http://schemas.openxmlformats.org/officeDocument/2006/relationships/image" Target="../media/image64.emf"/><Relationship Id="rId7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6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4" Type="http://schemas.openxmlformats.org/officeDocument/2006/relationships/image" Target="../media/image70.png"/><Relationship Id="rId5" Type="http://schemas.openxmlformats.org/officeDocument/2006/relationships/image" Target="../media/image71.png"/><Relationship Id="rId6" Type="http://schemas.openxmlformats.org/officeDocument/2006/relationships/image" Target="../media/image72.png"/><Relationship Id="rId7" Type="http://schemas.openxmlformats.org/officeDocument/2006/relationships/image" Target="../media/image7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8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emf"/><Relationship Id="rId3" Type="http://schemas.openxmlformats.org/officeDocument/2006/relationships/image" Target="../media/image14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47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Relationship Id="rId3" Type="http://schemas.openxmlformats.org/officeDocument/2006/relationships/image" Target="../media/image14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Relationship Id="rId3" Type="http://schemas.openxmlformats.org/officeDocument/2006/relationships/image" Target="../media/image1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Relationship Id="rId3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Relationship Id="rId3" Type="http://schemas.openxmlformats.org/officeDocument/2006/relationships/image" Target="../media/image1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Relationship Id="rId3" Type="http://schemas.openxmlformats.org/officeDocument/2006/relationships/image" Target="../media/image14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emf"/><Relationship Id="rId3" Type="http://schemas.openxmlformats.org/officeDocument/2006/relationships/image" Target="../media/image1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emf"/><Relationship Id="rId3" Type="http://schemas.openxmlformats.org/officeDocument/2006/relationships/image" Target="../media/image14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emf"/><Relationship Id="rId3" Type="http://schemas.openxmlformats.org/officeDocument/2006/relationships/image" Target="../media/image14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emf"/><Relationship Id="rId3" Type="http://schemas.openxmlformats.org/officeDocument/2006/relationships/image" Target="../media/image14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Relationship Id="rId3" Type="http://schemas.openxmlformats.org/officeDocument/2006/relationships/image" Target="../media/image14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Relationship Id="rId3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9.emf"/><Relationship Id="rId3" Type="http://schemas.openxmlformats.org/officeDocument/2006/relationships/image" Target="../media/image14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emf"/><Relationship Id="rId3" Type="http://schemas.openxmlformats.org/officeDocument/2006/relationships/image" Target="../media/image14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Relationship Id="rId3" Type="http://schemas.openxmlformats.org/officeDocument/2006/relationships/image" Target="../media/image14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emf"/><Relationship Id="rId3" Type="http://schemas.openxmlformats.org/officeDocument/2006/relationships/image" Target="../media/image14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emf"/><Relationship Id="rId3" Type="http://schemas.openxmlformats.org/officeDocument/2006/relationships/image" Target="../media/image1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Relationship Id="rId3" Type="http://schemas.openxmlformats.org/officeDocument/2006/relationships/image" Target="../media/image14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emf"/><Relationship Id="rId3" Type="http://schemas.openxmlformats.org/officeDocument/2006/relationships/image" Target="../media/image14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6.emf"/><Relationship Id="rId3" Type="http://schemas.openxmlformats.org/officeDocument/2006/relationships/image" Target="../media/image14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6.emf"/><Relationship Id="rId3" Type="http://schemas.openxmlformats.org/officeDocument/2006/relationships/image" Target="../media/image14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Relationship Id="rId3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7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4" Type="http://schemas.openxmlformats.org/officeDocument/2006/relationships/image" Target="../media/image88.emf"/><Relationship Id="rId5" Type="http://schemas.openxmlformats.org/officeDocument/2006/relationships/image" Target="../media/image8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4" Type="http://schemas.openxmlformats.org/officeDocument/2006/relationships/image" Target="../media/image69.png"/><Relationship Id="rId5" Type="http://schemas.openxmlformats.org/officeDocument/2006/relationships/image" Target="../media/image91.png"/><Relationship Id="rId6" Type="http://schemas.openxmlformats.org/officeDocument/2006/relationships/image" Target="../media/image7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6" Type="http://schemas.openxmlformats.org/officeDocument/2006/relationships/image" Target="../media/image14.emf"/><Relationship Id="rId7" Type="http://schemas.openxmlformats.org/officeDocument/2006/relationships/image" Target="../media/image16.emf"/><Relationship Id="rId8" Type="http://schemas.openxmlformats.org/officeDocument/2006/relationships/image" Target="../media/image17.emf"/><Relationship Id="rId9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" y="1291881"/>
            <a:ext cx="9143999" cy="1470025"/>
          </a:xfrm>
        </p:spPr>
        <p:txBody>
          <a:bodyPr>
            <a:noAutofit/>
          </a:bodyPr>
          <a:lstStyle/>
          <a:p>
            <a:r>
              <a:rPr lang="en-US" dirty="0" smtClean="0"/>
              <a:t>Intrinsic Universality in Tile </a:t>
            </a:r>
            <a:br>
              <a:rPr lang="en-US" dirty="0" smtClean="0"/>
            </a:br>
            <a:r>
              <a:rPr lang="en-US" dirty="0" smtClean="0"/>
              <a:t>Self-Assembly Requires Cooperation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" y="3127648"/>
            <a:ext cx="9143998" cy="2412903"/>
          </a:xfrm>
        </p:spPr>
        <p:txBody>
          <a:bodyPr>
            <a:normAutofit/>
          </a:bodyPr>
          <a:lstStyle/>
          <a:p>
            <a:r>
              <a:rPr lang="en-US" dirty="0" smtClean="0"/>
              <a:t>Pierre-Etienne </a:t>
            </a:r>
            <a:r>
              <a:rPr lang="en-US" dirty="0" err="1" smtClean="0"/>
              <a:t>Meunier</a:t>
            </a:r>
            <a:r>
              <a:rPr lang="en-US" dirty="0"/>
              <a:t> </a:t>
            </a:r>
            <a:r>
              <a:rPr lang="en-US" dirty="0" smtClean="0"/>
              <a:t>   Matthew </a:t>
            </a:r>
            <a:r>
              <a:rPr lang="en-US" dirty="0"/>
              <a:t>J. </a:t>
            </a:r>
            <a:r>
              <a:rPr lang="en-US" dirty="0" err="1" smtClean="0"/>
              <a:t>Patitz</a:t>
            </a:r>
            <a:r>
              <a:rPr lang="en-US" dirty="0" smtClean="0"/>
              <a:t> </a:t>
            </a:r>
          </a:p>
          <a:p>
            <a:r>
              <a:rPr lang="en-US" dirty="0" smtClean="0"/>
              <a:t> Scott M. Summers    Guillaume </a:t>
            </a:r>
            <a:r>
              <a:rPr lang="en-US" dirty="0" err="1" smtClean="0"/>
              <a:t>Theyssier</a:t>
            </a:r>
            <a:endParaRPr lang="en-US" dirty="0" smtClean="0"/>
          </a:p>
          <a:p>
            <a:r>
              <a:rPr lang="en-US" dirty="0" smtClean="0"/>
              <a:t> Damien Woods    </a:t>
            </a:r>
            <a:r>
              <a:rPr lang="en-US" dirty="0" smtClean="0">
                <a:solidFill>
                  <a:srgbClr val="595959"/>
                </a:solidFill>
              </a:rPr>
              <a:t>Andrew </a:t>
            </a:r>
            <a:r>
              <a:rPr lang="en-US" dirty="0">
                <a:solidFill>
                  <a:srgbClr val="595959"/>
                </a:solidFill>
              </a:rPr>
              <a:t>Winslow</a:t>
            </a:r>
          </a:p>
          <a:p>
            <a:pPr algn="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755933" y="3200503"/>
            <a:ext cx="4477749" cy="2417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595959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297137" y="5913512"/>
            <a:ext cx="6652361" cy="904994"/>
            <a:chOff x="1168845" y="5887856"/>
            <a:chExt cx="6652361" cy="90499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56949" y="5943743"/>
              <a:ext cx="664257" cy="66425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22928" y="5887856"/>
              <a:ext cx="846132" cy="90499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68845" y="5961146"/>
              <a:ext cx="659684" cy="65968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1515" y="5961145"/>
              <a:ext cx="857255" cy="65968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66286" y="5946696"/>
              <a:ext cx="745927" cy="661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3182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inary_counter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34" y="1297635"/>
            <a:ext cx="3649513" cy="4460516"/>
          </a:xfrm>
          <a:prstGeom prst="rect">
            <a:avLst/>
          </a:prstGeom>
        </p:spPr>
      </p:pic>
      <p:pic>
        <p:nvPicPr>
          <p:cNvPr id="16" name="Picture 15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376" y="5758151"/>
            <a:ext cx="1415954" cy="986877"/>
          </a:xfrm>
          <a:prstGeom prst="rect">
            <a:avLst/>
          </a:prstGeom>
        </p:spPr>
      </p:pic>
      <p:pic>
        <p:nvPicPr>
          <p:cNvPr id="31" name="Picture 30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422" y="5758151"/>
            <a:ext cx="1415954" cy="986877"/>
          </a:xfrm>
          <a:prstGeom prst="rect">
            <a:avLst/>
          </a:prstGeom>
        </p:spPr>
      </p:pic>
      <p:pic>
        <p:nvPicPr>
          <p:cNvPr id="14" name="Picture 13" descr="binary_counter-tilese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45" y="271234"/>
            <a:ext cx="7746682" cy="73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56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inary_counter-4-color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33" y="1297635"/>
            <a:ext cx="3649513" cy="4460516"/>
          </a:xfrm>
          <a:prstGeom prst="rect">
            <a:avLst/>
          </a:prstGeom>
        </p:spPr>
      </p:pic>
      <p:pic>
        <p:nvPicPr>
          <p:cNvPr id="2" name="Picture 1" descr="binary_counter-tileset-colore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45" y="271233"/>
            <a:ext cx="7746682" cy="730819"/>
          </a:xfrm>
          <a:prstGeom prst="rect">
            <a:avLst/>
          </a:prstGeom>
        </p:spPr>
      </p:pic>
      <p:pic>
        <p:nvPicPr>
          <p:cNvPr id="16" name="Picture 15" descr="flam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376" y="5758151"/>
            <a:ext cx="1415954" cy="986877"/>
          </a:xfrm>
          <a:prstGeom prst="rect">
            <a:avLst/>
          </a:prstGeom>
        </p:spPr>
      </p:pic>
      <p:pic>
        <p:nvPicPr>
          <p:cNvPr id="31" name="Picture 30" descr="flam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422" y="5758151"/>
            <a:ext cx="1415954" cy="986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638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08915" y="1099897"/>
            <a:ext cx="7339834" cy="5499603"/>
            <a:chOff x="-1" y="-1"/>
            <a:chExt cx="9117815" cy="6831812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2"/>
            <a:srcRect l="52924" t="28429" r="-52989" b="29881"/>
            <a:stretch/>
          </p:blipFill>
          <p:spPr>
            <a:xfrm>
              <a:off x="-1" y="3602736"/>
              <a:ext cx="4522767" cy="969264"/>
            </a:xfrm>
            <a:prstGeom prst="rect">
              <a:avLst/>
            </a:prstGeom>
          </p:spPr>
        </p:pic>
        <p:pic>
          <p:nvPicPr>
            <p:cNvPr id="5" name="Picture 4" descr="journal.pbio.0020424.g006.png"/>
            <p:cNvPicPr>
              <a:picLocks noChangeAspect="1"/>
            </p:cNvPicPr>
            <p:nvPr/>
          </p:nvPicPr>
          <p:blipFill rotWithShape="1">
            <a:blip r:embed="rId3"/>
            <a:srcRect l="1705" t="58389" r="50038" b="-6516"/>
            <a:stretch/>
          </p:blipFill>
          <p:spPr>
            <a:xfrm>
              <a:off x="3697861" y="3603980"/>
              <a:ext cx="2468880" cy="217627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09514" y="39282"/>
              <a:ext cx="2908300" cy="2794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281" y="4594730"/>
              <a:ext cx="2043407" cy="2223987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6"/>
            <a:srcRect t="33205" b="-115"/>
            <a:stretch/>
          </p:blipFill>
          <p:spPr>
            <a:xfrm>
              <a:off x="52373" y="1747955"/>
              <a:ext cx="6090585" cy="181388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7"/>
            <a:srcRect t="37754" b="-242"/>
            <a:stretch/>
          </p:blipFill>
          <p:spPr>
            <a:xfrm>
              <a:off x="2086661" y="5081054"/>
              <a:ext cx="7031153" cy="1750757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0" y="-1"/>
              <a:ext cx="6209514" cy="1786729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9"/>
            <a:srcRect l="3059" t="3279" r="6545" b="6559"/>
            <a:stretch/>
          </p:blipFill>
          <p:spPr>
            <a:xfrm>
              <a:off x="2125940" y="3574670"/>
              <a:ext cx="1544315" cy="1506384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10"/>
            <a:srcRect l="6385" t="6564" r="12734" b="30507"/>
            <a:stretch/>
          </p:blipFill>
          <p:spPr>
            <a:xfrm>
              <a:off x="6209514" y="2872992"/>
              <a:ext cx="2908300" cy="2212848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-2943" y="192065"/>
            <a:ext cx="9144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Self-assembling tiles: a real thing</a:t>
            </a:r>
          </a:p>
          <a:p>
            <a:pPr algn="ctr"/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933954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4723060" y="256432"/>
            <a:ext cx="4193482" cy="4921030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6" name="Picture 25" descr="tile-0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327" y="2915432"/>
            <a:ext cx="1829220" cy="182922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5437619" y="5322946"/>
            <a:ext cx="2831908" cy="986877"/>
            <a:chOff x="5437619" y="4209132"/>
            <a:chExt cx="2831908" cy="986877"/>
          </a:xfrm>
        </p:grpSpPr>
        <p:pic>
          <p:nvPicPr>
            <p:cNvPr id="10" name="Picture 9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3573" y="4209132"/>
              <a:ext cx="1415954" cy="986877"/>
            </a:xfrm>
            <a:prstGeom prst="rect">
              <a:avLst/>
            </a:prstGeom>
          </p:spPr>
        </p:pic>
        <p:pic>
          <p:nvPicPr>
            <p:cNvPr id="16" name="Picture 15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7619" y="4209132"/>
              <a:ext cx="1415954" cy="986877"/>
            </a:xfrm>
            <a:prstGeom prst="rect">
              <a:avLst/>
            </a:prstGeom>
          </p:spPr>
        </p:pic>
      </p:grpSp>
      <p:pic>
        <p:nvPicPr>
          <p:cNvPr id="3" name="Picture 2" descr="and-gat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2369">
            <a:off x="1758070" y="1343947"/>
            <a:ext cx="1415154" cy="323463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73830" y="3431761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0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1753" y="4094137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0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90999" y="1274018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0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17" name="Picture 16" descr="tile-11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391" y="1584017"/>
            <a:ext cx="918881" cy="918881"/>
          </a:xfrm>
          <a:prstGeom prst="rect">
            <a:avLst/>
          </a:prstGeom>
        </p:spPr>
      </p:pic>
      <p:pic>
        <p:nvPicPr>
          <p:cNvPr id="18" name="Picture 17" descr="tile-10-0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641" y="1584017"/>
            <a:ext cx="918881" cy="918881"/>
          </a:xfrm>
          <a:prstGeom prst="rect">
            <a:avLst/>
          </a:prstGeom>
        </p:spPr>
      </p:pic>
      <p:pic>
        <p:nvPicPr>
          <p:cNvPr id="19" name="Picture 18" descr="tile-01-0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392" y="442241"/>
            <a:ext cx="918881" cy="918881"/>
          </a:xfrm>
          <a:prstGeom prst="rect">
            <a:avLst/>
          </a:prstGeom>
        </p:spPr>
      </p:pic>
      <p:pic>
        <p:nvPicPr>
          <p:cNvPr id="24" name="Picture 23" descr="tile-00-0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641" y="449011"/>
            <a:ext cx="918881" cy="918881"/>
          </a:xfrm>
          <a:prstGeom prst="rect">
            <a:avLst/>
          </a:prstGeom>
        </p:spPr>
      </p:pic>
      <p:pic>
        <p:nvPicPr>
          <p:cNvPr id="27" name="Picture 26" descr="tile-00-0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598" y="2915432"/>
            <a:ext cx="923950" cy="9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441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4723060" y="256432"/>
            <a:ext cx="4193482" cy="4921030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4" name="Picture 3" descr="tile-0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327" y="2910933"/>
            <a:ext cx="1829220" cy="182922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5437619" y="5322946"/>
            <a:ext cx="2831908" cy="986877"/>
            <a:chOff x="5437619" y="4209132"/>
            <a:chExt cx="2831908" cy="986877"/>
          </a:xfrm>
        </p:grpSpPr>
        <p:pic>
          <p:nvPicPr>
            <p:cNvPr id="10" name="Picture 9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3573" y="4209132"/>
              <a:ext cx="1415954" cy="986877"/>
            </a:xfrm>
            <a:prstGeom prst="rect">
              <a:avLst/>
            </a:prstGeom>
          </p:spPr>
        </p:pic>
        <p:pic>
          <p:nvPicPr>
            <p:cNvPr id="16" name="Picture 15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7619" y="4209132"/>
              <a:ext cx="1415954" cy="986877"/>
            </a:xfrm>
            <a:prstGeom prst="rect">
              <a:avLst/>
            </a:prstGeom>
          </p:spPr>
        </p:pic>
      </p:grpSp>
      <p:pic>
        <p:nvPicPr>
          <p:cNvPr id="3" name="Picture 2" descr="and-gat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2369">
            <a:off x="1758070" y="1343947"/>
            <a:ext cx="1415154" cy="323463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73830" y="3431761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0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1753" y="4094137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1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90999" y="1274018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0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18" name="Picture 17" descr="tile-11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391" y="1584017"/>
            <a:ext cx="918881" cy="918881"/>
          </a:xfrm>
          <a:prstGeom prst="rect">
            <a:avLst/>
          </a:prstGeom>
        </p:spPr>
      </p:pic>
      <p:pic>
        <p:nvPicPr>
          <p:cNvPr id="19" name="Picture 18" descr="tile-10-0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641" y="1584017"/>
            <a:ext cx="918881" cy="918881"/>
          </a:xfrm>
          <a:prstGeom prst="rect">
            <a:avLst/>
          </a:prstGeom>
        </p:spPr>
      </p:pic>
      <p:pic>
        <p:nvPicPr>
          <p:cNvPr id="24" name="Picture 23" descr="tile-01-0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392" y="442241"/>
            <a:ext cx="918881" cy="918881"/>
          </a:xfrm>
          <a:prstGeom prst="rect">
            <a:avLst/>
          </a:prstGeom>
        </p:spPr>
      </p:pic>
      <p:pic>
        <p:nvPicPr>
          <p:cNvPr id="25" name="Picture 24" descr="tile-00-0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641" y="449011"/>
            <a:ext cx="918881" cy="918881"/>
          </a:xfrm>
          <a:prstGeom prst="rect">
            <a:avLst/>
          </a:prstGeom>
        </p:spPr>
      </p:pic>
      <p:pic>
        <p:nvPicPr>
          <p:cNvPr id="28" name="Picture 27" descr="tile-01-0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546" y="2910932"/>
            <a:ext cx="925001" cy="92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312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4723060" y="256432"/>
            <a:ext cx="4193482" cy="4921030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4" name="Picture 3" descr="tile-1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327" y="2910933"/>
            <a:ext cx="1829220" cy="182922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5437619" y="5322946"/>
            <a:ext cx="2831908" cy="986877"/>
            <a:chOff x="5437619" y="4209132"/>
            <a:chExt cx="2831908" cy="986877"/>
          </a:xfrm>
        </p:grpSpPr>
        <p:pic>
          <p:nvPicPr>
            <p:cNvPr id="10" name="Picture 9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3573" y="4209132"/>
              <a:ext cx="1415954" cy="986877"/>
            </a:xfrm>
            <a:prstGeom prst="rect">
              <a:avLst/>
            </a:prstGeom>
          </p:spPr>
        </p:pic>
        <p:pic>
          <p:nvPicPr>
            <p:cNvPr id="16" name="Picture 15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7619" y="4209132"/>
              <a:ext cx="1415954" cy="986877"/>
            </a:xfrm>
            <a:prstGeom prst="rect">
              <a:avLst/>
            </a:prstGeom>
          </p:spPr>
        </p:pic>
      </p:grpSp>
      <p:pic>
        <p:nvPicPr>
          <p:cNvPr id="3" name="Picture 2" descr="and-gat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2369">
            <a:off x="1758070" y="1343947"/>
            <a:ext cx="1415154" cy="323463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73830" y="3431761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1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1753" y="4094137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0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90999" y="1274018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0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18" name="Picture 17" descr="tile-11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391" y="1584017"/>
            <a:ext cx="918881" cy="918881"/>
          </a:xfrm>
          <a:prstGeom prst="rect">
            <a:avLst/>
          </a:prstGeom>
        </p:spPr>
      </p:pic>
      <p:pic>
        <p:nvPicPr>
          <p:cNvPr id="19" name="Picture 18" descr="tile-10-0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641" y="1584017"/>
            <a:ext cx="918881" cy="918881"/>
          </a:xfrm>
          <a:prstGeom prst="rect">
            <a:avLst/>
          </a:prstGeom>
        </p:spPr>
      </p:pic>
      <p:pic>
        <p:nvPicPr>
          <p:cNvPr id="24" name="Picture 23" descr="tile-01-0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392" y="442241"/>
            <a:ext cx="918881" cy="918881"/>
          </a:xfrm>
          <a:prstGeom prst="rect">
            <a:avLst/>
          </a:prstGeom>
        </p:spPr>
      </p:pic>
      <p:pic>
        <p:nvPicPr>
          <p:cNvPr id="25" name="Picture 24" descr="tile-00-0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641" y="449011"/>
            <a:ext cx="918881" cy="918881"/>
          </a:xfrm>
          <a:prstGeom prst="rect">
            <a:avLst/>
          </a:prstGeom>
        </p:spPr>
      </p:pic>
      <p:pic>
        <p:nvPicPr>
          <p:cNvPr id="28" name="Picture 27" descr="tile-10-0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786" y="2910932"/>
            <a:ext cx="923761" cy="92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16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4723060" y="256432"/>
            <a:ext cx="4193482" cy="4921030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5" name="Picture 4" descr="tile-1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327" y="2910933"/>
            <a:ext cx="1829220" cy="182922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5437619" y="5322946"/>
            <a:ext cx="2831908" cy="986877"/>
            <a:chOff x="5437619" y="4209132"/>
            <a:chExt cx="2831908" cy="986877"/>
          </a:xfrm>
        </p:grpSpPr>
        <p:pic>
          <p:nvPicPr>
            <p:cNvPr id="10" name="Picture 9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3573" y="4209132"/>
              <a:ext cx="1415954" cy="986877"/>
            </a:xfrm>
            <a:prstGeom prst="rect">
              <a:avLst/>
            </a:prstGeom>
          </p:spPr>
        </p:pic>
        <p:pic>
          <p:nvPicPr>
            <p:cNvPr id="16" name="Picture 15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37619" y="4209132"/>
              <a:ext cx="1415954" cy="986877"/>
            </a:xfrm>
            <a:prstGeom prst="rect">
              <a:avLst/>
            </a:prstGeom>
          </p:spPr>
        </p:pic>
      </p:grpSp>
      <p:pic>
        <p:nvPicPr>
          <p:cNvPr id="3" name="Picture 2" descr="and-gat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62369">
            <a:off x="1758070" y="1343947"/>
            <a:ext cx="1415154" cy="323463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73830" y="3431761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1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1753" y="4094137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1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490999" y="1274018"/>
            <a:ext cx="6837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1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17" name="Picture 16" descr="tile-11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391" y="1584017"/>
            <a:ext cx="918881" cy="918881"/>
          </a:xfrm>
          <a:prstGeom prst="rect">
            <a:avLst/>
          </a:prstGeom>
        </p:spPr>
      </p:pic>
      <p:pic>
        <p:nvPicPr>
          <p:cNvPr id="19" name="Picture 18" descr="tile-10-0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641" y="1584017"/>
            <a:ext cx="918881" cy="918881"/>
          </a:xfrm>
          <a:prstGeom prst="rect">
            <a:avLst/>
          </a:prstGeom>
        </p:spPr>
      </p:pic>
      <p:pic>
        <p:nvPicPr>
          <p:cNvPr id="24" name="Picture 23" descr="tile-01-0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392" y="442241"/>
            <a:ext cx="918881" cy="918881"/>
          </a:xfrm>
          <a:prstGeom prst="rect">
            <a:avLst/>
          </a:prstGeom>
        </p:spPr>
      </p:pic>
      <p:pic>
        <p:nvPicPr>
          <p:cNvPr id="25" name="Picture 24" descr="tile-00-0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641" y="449011"/>
            <a:ext cx="918881" cy="918881"/>
          </a:xfrm>
          <a:prstGeom prst="rect">
            <a:avLst/>
          </a:prstGeom>
        </p:spPr>
      </p:pic>
      <p:pic>
        <p:nvPicPr>
          <p:cNvPr id="28" name="Picture 27" descr="tile-11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5974" y="2910933"/>
            <a:ext cx="923574" cy="92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ile-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042" y="2873951"/>
            <a:ext cx="2868846" cy="286884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716759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Temperature-2 systems can require </a:t>
            </a:r>
          </a:p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a tile to use </a:t>
            </a:r>
            <a:r>
              <a:rPr lang="en-US" sz="4400" i="1" dirty="0" smtClean="0">
                <a:solidFill>
                  <a:srgbClr val="000000"/>
                </a:solidFill>
                <a:latin typeface="Gill Sans MT"/>
              </a:rPr>
              <a:t>cooperative bonds</a:t>
            </a:r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.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4" name="Picture 3" descr="tile-6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000" y="2574373"/>
            <a:ext cx="1440389" cy="144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82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ile-8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000" y="2574373"/>
            <a:ext cx="1440389" cy="14403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716759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Temperature-1 systems do not </a:t>
            </a:r>
          </a:p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have </a:t>
            </a:r>
            <a:r>
              <a:rPr lang="en-US" sz="4400" i="1" dirty="0" smtClean="0">
                <a:solidFill>
                  <a:srgbClr val="000000"/>
                </a:solidFill>
                <a:latin typeface="Gill Sans MT"/>
              </a:rPr>
              <a:t>cooperative bonds</a:t>
            </a:r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.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5" name="Picture 4" descr="tile-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042" y="2873951"/>
            <a:ext cx="2868846" cy="286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905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585308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Are temp-1 and temp-2 systems equally powerful? 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514967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Conjectured not.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455157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lank_ti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548" y="1880069"/>
            <a:ext cx="3101997" cy="31019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68920" y="4998997"/>
            <a:ext cx="13553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Tile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253416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2273268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What does “power” mean?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521554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Power = ability to simulate.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712435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4984933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46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Simulation Definition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877562" y="6165532"/>
            <a:ext cx="1682054" cy="586170"/>
            <a:chOff x="6506030" y="6165532"/>
            <a:chExt cx="1682054" cy="586170"/>
          </a:xfrm>
        </p:grpSpPr>
        <p:pic>
          <p:nvPicPr>
            <p:cNvPr id="30" name="Picture 29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  <p:pic>
          <p:nvPicPr>
            <p:cNvPr id="13" name="Picture 12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6030" y="6165532"/>
              <a:ext cx="841027" cy="586170"/>
            </a:xfrm>
            <a:prstGeom prst="rect">
              <a:avLst/>
            </a:prstGeom>
          </p:spPr>
        </p:pic>
      </p:grpSp>
      <p:sp>
        <p:nvSpPr>
          <p:cNvPr id="18" name="Rectangle 17"/>
          <p:cNvSpPr/>
          <p:nvPr/>
        </p:nvSpPr>
        <p:spPr>
          <a:xfrm>
            <a:off x="672526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3" name="Picture 22" descr="flam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560" y="6165532"/>
            <a:ext cx="841027" cy="586170"/>
          </a:xfrm>
          <a:prstGeom prst="rect">
            <a:avLst/>
          </a:prstGeom>
        </p:spPr>
      </p:pic>
      <p:pic>
        <p:nvPicPr>
          <p:cNvPr id="10" name="Picture 9" descr="macrotile-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24" y="4689476"/>
            <a:ext cx="222249" cy="311150"/>
          </a:xfrm>
          <a:prstGeom prst="rect">
            <a:avLst/>
          </a:prstGeom>
        </p:spPr>
      </p:pic>
      <p:pic>
        <p:nvPicPr>
          <p:cNvPr id="11" name="Picture 10" descr="partial-arms-0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60" y="4671876"/>
            <a:ext cx="314638" cy="314638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291444" y="962391"/>
            <a:ext cx="8852556" cy="2222043"/>
            <a:chOff x="291444" y="1026531"/>
            <a:chExt cx="8852556" cy="2222043"/>
          </a:xfrm>
        </p:grpSpPr>
        <p:sp>
          <p:nvSpPr>
            <p:cNvPr id="38" name="TextBox 37"/>
            <p:cNvSpPr txBox="1"/>
            <p:nvPr/>
          </p:nvSpPr>
          <p:spPr>
            <a:xfrm>
              <a:off x="291444" y="1026531"/>
              <a:ext cx="6414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1. Pick scale factor k.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91445" y="1611307"/>
              <a:ext cx="88525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2. Pick special marker tiles       to encode tile type of each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91446" y="2196083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3. Tiles only in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 encoding tiles and neighbors.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pic>
          <p:nvPicPr>
            <p:cNvPr id="41" name="Picture 40" descr="marker_tile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7829" y="1651896"/>
              <a:ext cx="401234" cy="401234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291446" y="2786909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4.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>
                  <a:solidFill>
                    <a:srgbClr val="000000"/>
                  </a:solidFill>
                  <a:latin typeface="Gill Sans MT"/>
                </a:rPr>
                <a:t> 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are placed in same order as simulated tiles.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245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4984933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46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Simulation Definition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877562" y="6165532"/>
            <a:ext cx="1682054" cy="586170"/>
            <a:chOff x="6506030" y="6165532"/>
            <a:chExt cx="1682054" cy="586170"/>
          </a:xfrm>
        </p:grpSpPr>
        <p:pic>
          <p:nvPicPr>
            <p:cNvPr id="30" name="Picture 29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  <p:pic>
          <p:nvPicPr>
            <p:cNvPr id="13" name="Picture 12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6030" y="6165532"/>
              <a:ext cx="841027" cy="586170"/>
            </a:xfrm>
            <a:prstGeom prst="rect">
              <a:avLst/>
            </a:prstGeom>
          </p:spPr>
        </p:pic>
      </p:grpSp>
      <p:sp>
        <p:nvSpPr>
          <p:cNvPr id="18" name="Rectangle 17"/>
          <p:cNvSpPr/>
          <p:nvPr/>
        </p:nvSpPr>
        <p:spPr>
          <a:xfrm>
            <a:off x="672526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3" name="Picture 22" descr="flam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560" y="6165532"/>
            <a:ext cx="841027" cy="586170"/>
          </a:xfrm>
          <a:prstGeom prst="rect">
            <a:avLst/>
          </a:prstGeom>
        </p:spPr>
      </p:pic>
      <p:pic>
        <p:nvPicPr>
          <p:cNvPr id="33" name="Picture 32" descr="partial-arms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60" y="3750003"/>
            <a:ext cx="926989" cy="2162974"/>
          </a:xfrm>
          <a:prstGeom prst="rect">
            <a:avLst/>
          </a:prstGeom>
        </p:spPr>
      </p:pic>
      <p:pic>
        <p:nvPicPr>
          <p:cNvPr id="8" name="Picture 7" descr="macrotil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919" y="3629525"/>
            <a:ext cx="928413" cy="2298929"/>
          </a:xfrm>
          <a:prstGeom prst="rect">
            <a:avLst/>
          </a:prstGeom>
        </p:spPr>
      </p:pic>
      <p:grpSp>
        <p:nvGrpSpPr>
          <p:cNvPr id="43" name="Group 42"/>
          <p:cNvGrpSpPr/>
          <p:nvPr/>
        </p:nvGrpSpPr>
        <p:grpSpPr>
          <a:xfrm>
            <a:off x="291444" y="962391"/>
            <a:ext cx="8852556" cy="2222043"/>
            <a:chOff x="291444" y="1026531"/>
            <a:chExt cx="8852556" cy="2222043"/>
          </a:xfrm>
        </p:grpSpPr>
        <p:sp>
          <p:nvSpPr>
            <p:cNvPr id="44" name="TextBox 43"/>
            <p:cNvSpPr txBox="1"/>
            <p:nvPr/>
          </p:nvSpPr>
          <p:spPr>
            <a:xfrm>
              <a:off x="291444" y="1026531"/>
              <a:ext cx="6414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1. Pick scale factor k.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91445" y="1611307"/>
              <a:ext cx="88525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2. Pick special marker tiles       to encode tile type of each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91446" y="2196083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3. Tiles only in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 encoding tiles and neighbors.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pic>
          <p:nvPicPr>
            <p:cNvPr id="47" name="Picture 46" descr="marker_tile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7829" y="1651896"/>
              <a:ext cx="401234" cy="401234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291446" y="2786909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4.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>
                  <a:solidFill>
                    <a:srgbClr val="000000"/>
                  </a:solidFill>
                  <a:latin typeface="Gill Sans MT"/>
                </a:rPr>
                <a:t> 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are placed in same order as simulated tiles.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8583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4984933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46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Simulation Definition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877562" y="6165532"/>
            <a:ext cx="1682054" cy="586170"/>
            <a:chOff x="6506030" y="6165532"/>
            <a:chExt cx="1682054" cy="586170"/>
          </a:xfrm>
        </p:grpSpPr>
        <p:pic>
          <p:nvPicPr>
            <p:cNvPr id="30" name="Picture 29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  <p:pic>
          <p:nvPicPr>
            <p:cNvPr id="13" name="Picture 12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6030" y="6165532"/>
              <a:ext cx="841027" cy="586170"/>
            </a:xfrm>
            <a:prstGeom prst="rect">
              <a:avLst/>
            </a:prstGeom>
          </p:spPr>
        </p:pic>
      </p:grpSp>
      <p:sp>
        <p:nvSpPr>
          <p:cNvPr id="18" name="Rectangle 17"/>
          <p:cNvSpPr/>
          <p:nvPr/>
        </p:nvSpPr>
        <p:spPr>
          <a:xfrm>
            <a:off x="672526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3" name="Picture 22" descr="flam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560" y="6165532"/>
            <a:ext cx="841027" cy="586170"/>
          </a:xfrm>
          <a:prstGeom prst="rect">
            <a:avLst/>
          </a:prstGeom>
        </p:spPr>
      </p:pic>
      <p:pic>
        <p:nvPicPr>
          <p:cNvPr id="32" name="Picture 31" descr="partial-arms-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61" y="3750004"/>
            <a:ext cx="1853977" cy="2162973"/>
          </a:xfrm>
          <a:prstGeom prst="rect">
            <a:avLst/>
          </a:prstGeom>
        </p:spPr>
      </p:pic>
      <p:pic>
        <p:nvPicPr>
          <p:cNvPr id="7" name="Picture 6" descr="macrotile-2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920" y="3629525"/>
            <a:ext cx="1945248" cy="2298929"/>
          </a:xfrm>
          <a:prstGeom prst="rect">
            <a:avLst/>
          </a:prstGeom>
        </p:spPr>
      </p:pic>
      <p:grpSp>
        <p:nvGrpSpPr>
          <p:cNvPr id="43" name="Group 42"/>
          <p:cNvGrpSpPr/>
          <p:nvPr/>
        </p:nvGrpSpPr>
        <p:grpSpPr>
          <a:xfrm>
            <a:off x="291444" y="962391"/>
            <a:ext cx="8852556" cy="2222043"/>
            <a:chOff x="291444" y="1026531"/>
            <a:chExt cx="8852556" cy="2222043"/>
          </a:xfrm>
        </p:grpSpPr>
        <p:sp>
          <p:nvSpPr>
            <p:cNvPr id="44" name="TextBox 43"/>
            <p:cNvSpPr txBox="1"/>
            <p:nvPr/>
          </p:nvSpPr>
          <p:spPr>
            <a:xfrm>
              <a:off x="291444" y="1026531"/>
              <a:ext cx="6414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1. Pick scale factor k.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91445" y="1611307"/>
              <a:ext cx="88525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2. Pick special marker tiles       to encode tile type of each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91446" y="2196083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3. Tiles only in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 encoding tiles and neighbors.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pic>
          <p:nvPicPr>
            <p:cNvPr id="47" name="Picture 46" descr="marker_tile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7829" y="1651896"/>
              <a:ext cx="401234" cy="401234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291446" y="2786909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4.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>
                  <a:solidFill>
                    <a:srgbClr val="000000"/>
                  </a:solidFill>
                  <a:latin typeface="Gill Sans MT"/>
                </a:rPr>
                <a:t> 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are placed in same order as simulated tiles.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3307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4984933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46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Simulation Definition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877562" y="6165532"/>
            <a:ext cx="1682054" cy="586170"/>
            <a:chOff x="6506030" y="6165532"/>
            <a:chExt cx="1682054" cy="586170"/>
          </a:xfrm>
        </p:grpSpPr>
        <p:pic>
          <p:nvPicPr>
            <p:cNvPr id="30" name="Picture 29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  <p:pic>
          <p:nvPicPr>
            <p:cNvPr id="13" name="Picture 12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6030" y="6165532"/>
              <a:ext cx="841027" cy="586170"/>
            </a:xfrm>
            <a:prstGeom prst="rect">
              <a:avLst/>
            </a:prstGeom>
          </p:spPr>
        </p:pic>
      </p:grpSp>
      <p:sp>
        <p:nvSpPr>
          <p:cNvPr id="18" name="Rectangle 17"/>
          <p:cNvSpPr/>
          <p:nvPr/>
        </p:nvSpPr>
        <p:spPr>
          <a:xfrm>
            <a:off x="672526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3" name="Picture 22" descr="flam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560" y="6165532"/>
            <a:ext cx="841027" cy="586170"/>
          </a:xfrm>
          <a:prstGeom prst="rect">
            <a:avLst/>
          </a:prstGeom>
        </p:spPr>
      </p:pic>
      <p:pic>
        <p:nvPicPr>
          <p:cNvPr id="26" name="Picture 25" descr="partial-arms-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62" y="3750006"/>
            <a:ext cx="2162973" cy="2162973"/>
          </a:xfrm>
          <a:prstGeom prst="rect">
            <a:avLst/>
          </a:prstGeom>
        </p:spPr>
      </p:pic>
      <p:pic>
        <p:nvPicPr>
          <p:cNvPr id="6" name="Picture 5" descr="macrotile-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920" y="3629525"/>
            <a:ext cx="2433190" cy="230047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291444" y="962391"/>
            <a:ext cx="8852556" cy="2222043"/>
            <a:chOff x="291444" y="1026531"/>
            <a:chExt cx="8852556" cy="2222043"/>
          </a:xfrm>
        </p:grpSpPr>
        <p:sp>
          <p:nvSpPr>
            <p:cNvPr id="48" name="TextBox 47"/>
            <p:cNvSpPr txBox="1"/>
            <p:nvPr/>
          </p:nvSpPr>
          <p:spPr>
            <a:xfrm>
              <a:off x="291444" y="1026531"/>
              <a:ext cx="6414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1. Pick scale factor k.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91445" y="1611307"/>
              <a:ext cx="88525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2. Pick special marker tiles       to encode tile type of each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91446" y="2196083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3. Tiles only in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 encoding tiles and neighbors.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pic>
          <p:nvPicPr>
            <p:cNvPr id="51" name="Picture 50" descr="marker_tile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7829" y="1651896"/>
              <a:ext cx="401234" cy="401234"/>
            </a:xfrm>
            <a:prstGeom prst="rect">
              <a:avLst/>
            </a:prstGeom>
          </p:spPr>
        </p:pic>
        <p:sp>
          <p:nvSpPr>
            <p:cNvPr id="52" name="TextBox 51"/>
            <p:cNvSpPr txBox="1"/>
            <p:nvPr/>
          </p:nvSpPr>
          <p:spPr>
            <a:xfrm>
              <a:off x="291446" y="2786909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4.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>
                  <a:solidFill>
                    <a:srgbClr val="000000"/>
                  </a:solidFill>
                  <a:latin typeface="Gill Sans MT"/>
                </a:rPr>
                <a:t> 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are placed in same order as simulated tiles.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08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4984933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46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Simulation Definition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877562" y="6165532"/>
            <a:ext cx="1682054" cy="586170"/>
            <a:chOff x="6506030" y="6165532"/>
            <a:chExt cx="1682054" cy="586170"/>
          </a:xfrm>
        </p:grpSpPr>
        <p:pic>
          <p:nvPicPr>
            <p:cNvPr id="30" name="Picture 29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  <p:pic>
          <p:nvPicPr>
            <p:cNvPr id="13" name="Picture 12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6030" y="6165532"/>
              <a:ext cx="841027" cy="586170"/>
            </a:xfrm>
            <a:prstGeom prst="rect">
              <a:avLst/>
            </a:prstGeom>
          </p:spPr>
        </p:pic>
      </p:grpSp>
      <p:sp>
        <p:nvSpPr>
          <p:cNvPr id="18" name="Rectangle 17"/>
          <p:cNvSpPr/>
          <p:nvPr/>
        </p:nvSpPr>
        <p:spPr>
          <a:xfrm>
            <a:off x="672526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3" name="Picture 22" descr="flam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560" y="6165532"/>
            <a:ext cx="841027" cy="586170"/>
          </a:xfrm>
          <a:prstGeom prst="rect">
            <a:avLst/>
          </a:prstGeom>
        </p:spPr>
      </p:pic>
      <p:pic>
        <p:nvPicPr>
          <p:cNvPr id="6" name="Picture 5" descr="arms-matchin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61" y="3750005"/>
            <a:ext cx="2162973" cy="2162973"/>
          </a:xfrm>
          <a:prstGeom prst="rect">
            <a:avLst/>
          </a:prstGeom>
        </p:spPr>
      </p:pic>
      <p:pic>
        <p:nvPicPr>
          <p:cNvPr id="7" name="Picture 6" descr="macrotile-4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919" y="3629525"/>
            <a:ext cx="2432432" cy="2388206"/>
          </a:xfrm>
          <a:prstGeom prst="rect">
            <a:avLst/>
          </a:prstGeom>
        </p:spPr>
      </p:pic>
      <p:grpSp>
        <p:nvGrpSpPr>
          <p:cNvPr id="36" name="Group 35"/>
          <p:cNvGrpSpPr/>
          <p:nvPr/>
        </p:nvGrpSpPr>
        <p:grpSpPr>
          <a:xfrm>
            <a:off x="291444" y="962391"/>
            <a:ext cx="8852556" cy="2222043"/>
            <a:chOff x="291444" y="1026531"/>
            <a:chExt cx="8852556" cy="2222043"/>
          </a:xfrm>
        </p:grpSpPr>
        <p:sp>
          <p:nvSpPr>
            <p:cNvPr id="37" name="TextBox 36"/>
            <p:cNvSpPr txBox="1"/>
            <p:nvPr/>
          </p:nvSpPr>
          <p:spPr>
            <a:xfrm>
              <a:off x="291444" y="1026531"/>
              <a:ext cx="6414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1. Pick scale factor k.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91445" y="1611307"/>
              <a:ext cx="88525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2. Pick special marker tiles       to encode tile type of each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91446" y="2196083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3. Tiles only in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 encoding tiles and neighbors.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pic>
          <p:nvPicPr>
            <p:cNvPr id="40" name="Picture 39" descr="marker_tile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7829" y="1651896"/>
              <a:ext cx="401234" cy="401234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291446" y="2786909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4.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>
                  <a:solidFill>
                    <a:srgbClr val="000000"/>
                  </a:solidFill>
                  <a:latin typeface="Gill Sans MT"/>
                </a:rPr>
                <a:t> 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are placed in same order as simulated tiles.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982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4984933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9646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Simulation Definition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877562" y="6165532"/>
            <a:ext cx="1682054" cy="586170"/>
            <a:chOff x="6506030" y="6165532"/>
            <a:chExt cx="1682054" cy="586170"/>
          </a:xfrm>
        </p:grpSpPr>
        <p:pic>
          <p:nvPicPr>
            <p:cNvPr id="30" name="Picture 29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  <p:pic>
          <p:nvPicPr>
            <p:cNvPr id="13" name="Picture 12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6030" y="6165532"/>
              <a:ext cx="841027" cy="586170"/>
            </a:xfrm>
            <a:prstGeom prst="rect">
              <a:avLst/>
            </a:prstGeom>
          </p:spPr>
        </p:pic>
      </p:grpSp>
      <p:pic>
        <p:nvPicPr>
          <p:cNvPr id="15" name="Picture 14" descr="simulated-assembl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62" y="3750006"/>
            <a:ext cx="2780965" cy="2162973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672526" y="3496107"/>
            <a:ext cx="3465024" cy="2628848"/>
          </a:xfrm>
          <a:prstGeom prst="rect">
            <a:avLst/>
          </a:prstGeom>
          <a:solidFill>
            <a:srgbClr val="A0D0DF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3" name="Picture 22" descr="flam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560" y="6165532"/>
            <a:ext cx="841027" cy="586170"/>
          </a:xfrm>
          <a:prstGeom prst="rect">
            <a:avLst/>
          </a:prstGeom>
        </p:spPr>
      </p:pic>
      <p:pic>
        <p:nvPicPr>
          <p:cNvPr id="5" name="Picture 4" descr="macrotile-5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919" y="3629525"/>
            <a:ext cx="2918918" cy="2388206"/>
          </a:xfrm>
          <a:prstGeom prst="rect">
            <a:avLst/>
          </a:prstGeom>
        </p:spPr>
      </p:pic>
      <p:grpSp>
        <p:nvGrpSpPr>
          <p:cNvPr id="36" name="Group 35"/>
          <p:cNvGrpSpPr/>
          <p:nvPr/>
        </p:nvGrpSpPr>
        <p:grpSpPr>
          <a:xfrm>
            <a:off x="291444" y="962391"/>
            <a:ext cx="8852556" cy="2222043"/>
            <a:chOff x="291444" y="1026531"/>
            <a:chExt cx="8852556" cy="2222043"/>
          </a:xfrm>
        </p:grpSpPr>
        <p:sp>
          <p:nvSpPr>
            <p:cNvPr id="37" name="TextBox 36"/>
            <p:cNvSpPr txBox="1"/>
            <p:nvPr/>
          </p:nvSpPr>
          <p:spPr>
            <a:xfrm>
              <a:off x="291444" y="1026531"/>
              <a:ext cx="64142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1. Pick scale factor k.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91445" y="1611307"/>
              <a:ext cx="88525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2. Pick special marker tiles       to encode tile type of each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91446" y="2196083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3. Tiles only in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 encoding tiles and neighbors.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  <p:pic>
          <p:nvPicPr>
            <p:cNvPr id="40" name="Picture 39" descr="marker_tile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7829" y="1651896"/>
              <a:ext cx="401234" cy="401234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291446" y="2786909"/>
              <a:ext cx="85419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4.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MT"/>
                </a:rPr>
                <a:t>Macrotiles</a:t>
              </a:r>
              <a:r>
                <a:rPr lang="en-US" sz="2400" dirty="0">
                  <a:solidFill>
                    <a:srgbClr val="000000"/>
                  </a:solidFill>
                  <a:latin typeface="Gill Sans MT"/>
                </a:rPr>
                <a:t> </a:t>
              </a:r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are placed in same order as simulated tiles. </a:t>
              </a:r>
              <a:endParaRPr lang="en-US" sz="2400" dirty="0">
                <a:solidFill>
                  <a:srgbClr val="000000"/>
                </a:solidFill>
                <a:latin typeface="Gill Sans M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5638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2-IU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406" y="2604743"/>
            <a:ext cx="1105793" cy="1105793"/>
          </a:xfrm>
          <a:prstGeom prst="rect">
            <a:avLst/>
          </a:prstGeom>
        </p:spPr>
      </p:pic>
      <p:pic>
        <p:nvPicPr>
          <p:cNvPr id="10" name="Picture 9" descr="IU-tilese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404" y="2598903"/>
            <a:ext cx="1314277" cy="1314277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971497" y="4326215"/>
            <a:ext cx="1204147" cy="419627"/>
            <a:chOff x="6506030" y="6165532"/>
            <a:chExt cx="1682054" cy="586170"/>
          </a:xfrm>
        </p:grpSpPr>
        <p:pic>
          <p:nvPicPr>
            <p:cNvPr id="12" name="Picture 11" descr="flame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  <p:pic>
          <p:nvPicPr>
            <p:cNvPr id="13" name="Picture 12" descr="flame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6030" y="6165532"/>
              <a:ext cx="841027" cy="586170"/>
            </a:xfrm>
            <a:prstGeom prst="rect">
              <a:avLst/>
            </a:prstGeom>
          </p:spPr>
        </p:pic>
      </p:grpSp>
      <p:pic>
        <p:nvPicPr>
          <p:cNvPr id="15" name="Picture 14" descr="simulated-tile-set-linear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99" y="2598903"/>
            <a:ext cx="1925110" cy="39955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43425" y="3028446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assembling</a:t>
            </a:r>
            <a:endParaRPr lang="en-US" dirty="0"/>
          </a:p>
        </p:txBody>
      </p:sp>
      <p:pic>
        <p:nvPicPr>
          <p:cNvPr id="17" name="Picture 16" descr="simulated-assembly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09" y="3503077"/>
            <a:ext cx="1783827" cy="138742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05099" y="1833455"/>
            <a:ext cx="1925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Given</a:t>
            </a:r>
            <a:endParaRPr lang="en-US" sz="2800" dirty="0"/>
          </a:p>
        </p:txBody>
      </p:sp>
      <p:sp>
        <p:nvSpPr>
          <p:cNvPr id="19" name="TextBox 18"/>
          <p:cNvSpPr txBox="1"/>
          <p:nvPr/>
        </p:nvSpPr>
        <p:spPr>
          <a:xfrm>
            <a:off x="2280580" y="1827182"/>
            <a:ext cx="2237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Encoded as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4268910" y="1828740"/>
            <a:ext cx="2635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Mixed with</a:t>
            </a:r>
            <a:endParaRPr lang="en-US" sz="2800" dirty="0"/>
          </a:p>
        </p:txBody>
      </p:sp>
      <p:pic>
        <p:nvPicPr>
          <p:cNvPr id="22" name="Picture 21" descr="macrotile-5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511" y="2585809"/>
            <a:ext cx="1833182" cy="1499876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6478347" y="1827182"/>
            <a:ext cx="2635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Assembles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5378377" y="3930452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25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2-IU cop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406" y="2604743"/>
            <a:ext cx="1105793" cy="1105793"/>
          </a:xfrm>
          <a:prstGeom prst="rect">
            <a:avLst/>
          </a:prstGeom>
        </p:spPr>
      </p:pic>
      <p:pic>
        <p:nvPicPr>
          <p:cNvPr id="10" name="Picture 9" descr="IU-tilese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404" y="2598903"/>
            <a:ext cx="1314277" cy="1314277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971497" y="4326215"/>
            <a:ext cx="1204147" cy="419627"/>
            <a:chOff x="6506030" y="6165532"/>
            <a:chExt cx="1682054" cy="586170"/>
          </a:xfrm>
        </p:grpSpPr>
        <p:pic>
          <p:nvPicPr>
            <p:cNvPr id="12" name="Picture 11" descr="flame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  <p:pic>
          <p:nvPicPr>
            <p:cNvPr id="13" name="Picture 12" descr="flame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6030" y="6165532"/>
              <a:ext cx="841027" cy="586170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634750" y="3245574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assembling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05099" y="1833455"/>
            <a:ext cx="1925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Given</a:t>
            </a:r>
            <a:endParaRPr lang="en-US" sz="2800" dirty="0"/>
          </a:p>
        </p:txBody>
      </p:sp>
      <p:sp>
        <p:nvSpPr>
          <p:cNvPr id="19" name="TextBox 18"/>
          <p:cNvSpPr txBox="1"/>
          <p:nvPr/>
        </p:nvSpPr>
        <p:spPr>
          <a:xfrm>
            <a:off x="2280580" y="1827182"/>
            <a:ext cx="2237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Encoded as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4268910" y="1828740"/>
            <a:ext cx="2635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Mixed with</a:t>
            </a:r>
            <a:endParaRPr 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6478347" y="1827182"/>
            <a:ext cx="2635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Assembles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5378377" y="3930452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</a:t>
            </a:r>
            <a:endParaRPr lang="en-US" dirty="0"/>
          </a:p>
        </p:txBody>
      </p:sp>
      <p:pic>
        <p:nvPicPr>
          <p:cNvPr id="5" name="Picture 4" descr="macrotile-5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3282" y="2541580"/>
            <a:ext cx="1200971" cy="1544105"/>
          </a:xfrm>
          <a:prstGeom prst="rect">
            <a:avLst/>
          </a:prstGeom>
        </p:spPr>
      </p:pic>
      <p:pic>
        <p:nvPicPr>
          <p:cNvPr id="7" name="Picture 6" descr="macro-sim copy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50" y="3694017"/>
            <a:ext cx="1189218" cy="1387421"/>
          </a:xfrm>
          <a:prstGeom prst="rect">
            <a:avLst/>
          </a:prstGeom>
        </p:spPr>
      </p:pic>
      <p:pic>
        <p:nvPicPr>
          <p:cNvPr id="8" name="Picture 7" descr="macro-sim copy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30" y="2572385"/>
            <a:ext cx="1296931" cy="62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664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2-IU cop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406" y="2604743"/>
            <a:ext cx="1105793" cy="1105793"/>
          </a:xfrm>
          <a:prstGeom prst="rect">
            <a:avLst/>
          </a:prstGeom>
        </p:spPr>
      </p:pic>
      <p:pic>
        <p:nvPicPr>
          <p:cNvPr id="10" name="Picture 9" descr="IU-tilese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8404" y="2598903"/>
            <a:ext cx="1314277" cy="1314277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971497" y="4326215"/>
            <a:ext cx="1204147" cy="419627"/>
            <a:chOff x="6506030" y="6165532"/>
            <a:chExt cx="1682054" cy="586170"/>
          </a:xfrm>
        </p:grpSpPr>
        <p:pic>
          <p:nvPicPr>
            <p:cNvPr id="12" name="Picture 11" descr="flame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  <p:pic>
          <p:nvPicPr>
            <p:cNvPr id="13" name="Picture 12" descr="flame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6030" y="6165532"/>
              <a:ext cx="841027" cy="586170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634750" y="3245574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assembling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05099" y="1833455"/>
            <a:ext cx="1925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Given</a:t>
            </a:r>
            <a:endParaRPr lang="en-US" sz="2800" dirty="0"/>
          </a:p>
        </p:txBody>
      </p:sp>
      <p:sp>
        <p:nvSpPr>
          <p:cNvPr id="19" name="TextBox 18"/>
          <p:cNvSpPr txBox="1"/>
          <p:nvPr/>
        </p:nvSpPr>
        <p:spPr>
          <a:xfrm>
            <a:off x="2280580" y="1827182"/>
            <a:ext cx="2237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Encoded as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4268910" y="1828740"/>
            <a:ext cx="2635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Mixed with</a:t>
            </a:r>
            <a:endParaRPr 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6478347" y="1827182"/>
            <a:ext cx="2635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Assembles</a:t>
            </a:r>
            <a:endParaRPr lang="en-US" sz="2800" dirty="0"/>
          </a:p>
        </p:txBody>
      </p:sp>
      <p:sp>
        <p:nvSpPr>
          <p:cNvPr id="24" name="TextBox 23"/>
          <p:cNvSpPr txBox="1"/>
          <p:nvPr/>
        </p:nvSpPr>
        <p:spPr>
          <a:xfrm>
            <a:off x="5378377" y="3930452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</a:t>
            </a:r>
            <a:endParaRPr lang="en-US" dirty="0"/>
          </a:p>
        </p:txBody>
      </p:sp>
      <p:pic>
        <p:nvPicPr>
          <p:cNvPr id="5" name="Picture 4" descr="macrotile-5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3282" y="2541580"/>
            <a:ext cx="1200971" cy="1544105"/>
          </a:xfrm>
          <a:prstGeom prst="rect">
            <a:avLst/>
          </a:prstGeom>
        </p:spPr>
      </p:pic>
      <p:pic>
        <p:nvPicPr>
          <p:cNvPr id="7" name="Picture 6" descr="macro-sim copy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50" y="3694017"/>
            <a:ext cx="1189218" cy="1387421"/>
          </a:xfrm>
          <a:prstGeom prst="rect">
            <a:avLst/>
          </a:prstGeom>
        </p:spPr>
      </p:pic>
      <p:pic>
        <p:nvPicPr>
          <p:cNvPr id="8" name="Picture 7" descr="macro-sim copy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30" y="2572385"/>
            <a:ext cx="1296931" cy="62993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0" y="584821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This system is </a:t>
            </a:r>
            <a:r>
              <a:rPr lang="en-US" sz="4400" i="1" dirty="0" err="1" smtClean="0">
                <a:solidFill>
                  <a:srgbClr val="000000"/>
                </a:solidFill>
                <a:latin typeface="Gill Sans MT"/>
              </a:rPr>
              <a:t>instrinsically</a:t>
            </a:r>
            <a:r>
              <a:rPr lang="en-US" sz="4400" i="1" dirty="0" smtClean="0">
                <a:solidFill>
                  <a:srgbClr val="000000"/>
                </a:solidFill>
                <a:latin typeface="Gill Sans MT"/>
              </a:rPr>
              <a:t> universal</a:t>
            </a:r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.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4308996" y="2337238"/>
            <a:ext cx="2555335" cy="2555335"/>
          </a:xfrm>
          <a:prstGeom prst="ellipse">
            <a:avLst/>
          </a:prstGeom>
          <a:noFill/>
          <a:ln w="444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976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le-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548" y="1880069"/>
            <a:ext cx="3101997" cy="3101997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4498622" y="268279"/>
            <a:ext cx="3865976" cy="3174832"/>
            <a:chOff x="4498622" y="268279"/>
            <a:chExt cx="3865976" cy="3174832"/>
          </a:xfrm>
        </p:grpSpPr>
        <p:sp>
          <p:nvSpPr>
            <p:cNvPr id="2" name="TextBox 1"/>
            <p:cNvSpPr txBox="1"/>
            <p:nvPr/>
          </p:nvSpPr>
          <p:spPr>
            <a:xfrm>
              <a:off x="6392333" y="268279"/>
              <a:ext cx="197226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dirty="0" smtClean="0"/>
                <a:t>Glues</a:t>
              </a:r>
              <a:endParaRPr lang="en-US" sz="6000" dirty="0"/>
            </a:p>
          </p:txBody>
        </p:sp>
        <p:cxnSp>
          <p:nvCxnSpPr>
            <p:cNvPr id="5" name="Straight Arrow Connector 4"/>
            <p:cNvCxnSpPr/>
            <p:nvPr/>
          </p:nvCxnSpPr>
          <p:spPr>
            <a:xfrm flipH="1">
              <a:off x="6180667" y="1283942"/>
              <a:ext cx="677334" cy="2159169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H="1">
              <a:off x="4498622" y="1058333"/>
              <a:ext cx="1893711" cy="702734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468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2479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Intrinsic universality:</a:t>
            </a:r>
          </a:p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simulating a whole class of things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3" name="rk46mHY.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2732" y="2168795"/>
            <a:ext cx="8549403" cy="337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25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48725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There is a temp-2 system that is </a:t>
            </a:r>
          </a:p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intrinsically universal for all tile systems!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572139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93716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There is a temp-2 system that is </a:t>
            </a:r>
          </a:p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intrinsically universal for all tile systems!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" name="Picture 1" descr="Screen Shot 2014-01-05 at 1.37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190" y="1885540"/>
            <a:ext cx="5992708" cy="451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583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93716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There is a temp-2 system that is </a:t>
            </a:r>
          </a:p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intrinsically universal for all tile systems!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3230" t="1" r="9217" b="8285"/>
          <a:stretch/>
        </p:blipFill>
        <p:spPr>
          <a:xfrm>
            <a:off x="1369553" y="1905424"/>
            <a:ext cx="1591056" cy="20116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553" y="4336623"/>
            <a:ext cx="1524000" cy="19627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0445" t="2" r="7406" b="43428"/>
          <a:stretch/>
        </p:blipFill>
        <p:spPr>
          <a:xfrm>
            <a:off x="3823174" y="4336623"/>
            <a:ext cx="1499616" cy="19110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3491" y="1976544"/>
            <a:ext cx="1948071" cy="19480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21988" t="4098" r="17900" b="8361"/>
          <a:stretch/>
        </p:blipFill>
        <p:spPr>
          <a:xfrm>
            <a:off x="6274339" y="4317134"/>
            <a:ext cx="1517904" cy="19385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4339" y="1905424"/>
            <a:ext cx="1524000" cy="2032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968320" y="6247719"/>
            <a:ext cx="119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Matt </a:t>
            </a:r>
            <a:r>
              <a:rPr lang="en-US" dirty="0" err="1" smtClean="0"/>
              <a:t>Patitz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186047" y="6247719"/>
            <a:ext cx="162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Damien Woods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333466" y="6215453"/>
            <a:ext cx="1604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Scott Summers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146768" y="3917104"/>
            <a:ext cx="1805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Robbie </a:t>
            </a:r>
            <a:r>
              <a:rPr lang="en-US" dirty="0" err="1" smtClean="0"/>
              <a:t>Schweller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69693" y="3884838"/>
            <a:ext cx="1031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Jack Lutz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564164" y="3883447"/>
            <a:ext cx="119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Dave Doty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570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916154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Is there a temp-1 system that is </a:t>
            </a:r>
          </a:p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intrinsically universal for </a:t>
            </a:r>
            <a:r>
              <a:rPr lang="en-US" sz="4000" b="1" dirty="0" smtClean="0">
                <a:solidFill>
                  <a:srgbClr val="000000"/>
                </a:solidFill>
                <a:latin typeface="Gill Sans MT"/>
              </a:rPr>
              <a:t>all</a:t>
            </a:r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 tile systems?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399292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Is there a temp-1 system that is </a:t>
            </a:r>
          </a:p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intrinsically universal for </a:t>
            </a:r>
            <a:r>
              <a:rPr lang="en-US" sz="4000" b="1" dirty="0" smtClean="0">
                <a:solidFill>
                  <a:srgbClr val="000000"/>
                </a:solidFill>
                <a:latin typeface="Gill Sans MT"/>
              </a:rPr>
              <a:t>temp-1</a:t>
            </a:r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 systems?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239593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FF0000"/>
                </a:solidFill>
                <a:latin typeface="Gill Sans MT"/>
              </a:rPr>
              <a:t>No.</a:t>
            </a:r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 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715409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FF0000"/>
                </a:solidFill>
                <a:latin typeface="Gill Sans MT"/>
              </a:rPr>
              <a:t>Yes (but 3D).</a:t>
            </a:r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 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402598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imulated-tile-se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018" y="1267750"/>
            <a:ext cx="3069160" cy="4339157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6" name="Picture 5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7" name="Picture 6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7200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  <p:pic>
        <p:nvPicPr>
          <p:cNvPr id="7" name="Picture 6" descr="partial-arms-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91" y="3139237"/>
            <a:ext cx="536070" cy="53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748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rtial-arms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91" y="1556454"/>
            <a:ext cx="1585010" cy="3698359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4220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artial-arms-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91" y="1556454"/>
            <a:ext cx="3168492" cy="3696574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528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rtial-arms-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89" y="1556452"/>
            <a:ext cx="3693623" cy="3693623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0173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le-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548" y="1880069"/>
            <a:ext cx="3101997" cy="310199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70273" y="5463888"/>
            <a:ext cx="44901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Strength-1</a:t>
            </a:r>
            <a:endParaRPr lang="en-US" sz="6000" dirty="0"/>
          </a:p>
        </p:txBody>
      </p:sp>
      <p:sp>
        <p:nvSpPr>
          <p:cNvPr id="7" name="TextBox 6"/>
          <p:cNvSpPr txBox="1"/>
          <p:nvPr/>
        </p:nvSpPr>
        <p:spPr>
          <a:xfrm>
            <a:off x="4011127" y="338471"/>
            <a:ext cx="44901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Strength-2</a:t>
            </a:r>
            <a:endParaRPr lang="en-US" sz="60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143825" y="5079763"/>
            <a:ext cx="218096" cy="525934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4592849" y="1255582"/>
            <a:ext cx="218095" cy="501811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424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ms-mismatch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88" y="1558004"/>
            <a:ext cx="5274389" cy="369207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5353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artial-arms-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89" y="1556452"/>
            <a:ext cx="3693623" cy="3693623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5608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ms-match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88" y="1556451"/>
            <a:ext cx="3693623" cy="3693623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6720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imulated-assembl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92" y="1556454"/>
            <a:ext cx="4748942" cy="369362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587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imulated-assembl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92" y="1556454"/>
            <a:ext cx="4748942" cy="369362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6324040" y="2014358"/>
            <a:ext cx="24905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Keystone</a:t>
            </a:r>
            <a:endParaRPr lang="en-US" sz="4800" dirty="0"/>
          </a:p>
        </p:txBody>
      </p:sp>
      <p:sp>
        <p:nvSpPr>
          <p:cNvPr id="11" name="Oval 10"/>
          <p:cNvSpPr/>
          <p:nvPr/>
        </p:nvSpPr>
        <p:spPr>
          <a:xfrm>
            <a:off x="5422766" y="2964920"/>
            <a:ext cx="901274" cy="901274"/>
          </a:xfrm>
          <a:prstGeom prst="ellipse">
            <a:avLst/>
          </a:prstGeom>
          <a:noFill/>
          <a:ln w="444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18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imulated-assembl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192" y="1556454"/>
            <a:ext cx="4748942" cy="369362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7347057" y="6165532"/>
            <a:ext cx="1682054" cy="586170"/>
            <a:chOff x="7347057" y="6165532"/>
            <a:chExt cx="1682054" cy="586170"/>
          </a:xfrm>
        </p:grpSpPr>
        <p:pic>
          <p:nvPicPr>
            <p:cNvPr id="4" name="Picture 3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8084" y="6165532"/>
              <a:ext cx="841027" cy="586170"/>
            </a:xfrm>
            <a:prstGeom prst="rect">
              <a:avLst/>
            </a:prstGeom>
          </p:spPr>
        </p:pic>
        <p:pic>
          <p:nvPicPr>
            <p:cNvPr id="5" name="Picture 4" descr="flam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7057" y="6165532"/>
              <a:ext cx="841027" cy="586170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7054240" y="2014358"/>
            <a:ext cx="1133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Flag</a:t>
            </a:r>
            <a:endParaRPr lang="en-US" sz="4800" dirty="0"/>
          </a:p>
        </p:txBody>
      </p:sp>
      <p:sp>
        <p:nvSpPr>
          <p:cNvPr id="11" name="Oval 10"/>
          <p:cNvSpPr/>
          <p:nvPr/>
        </p:nvSpPr>
        <p:spPr>
          <a:xfrm>
            <a:off x="5965053" y="2716133"/>
            <a:ext cx="1382003" cy="1382003"/>
          </a:xfrm>
          <a:prstGeom prst="ellipse">
            <a:avLst/>
          </a:prstGeom>
          <a:noFill/>
          <a:ln w="444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43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imulated-tile-set-line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303" y="1256955"/>
            <a:ext cx="5245391" cy="10886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14501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18-tile temp-2 system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0" y="2578467"/>
            <a:ext cx="9144000" cy="3861620"/>
            <a:chOff x="0" y="2578467"/>
            <a:chExt cx="9144000" cy="3861620"/>
          </a:xfrm>
        </p:grpSpPr>
        <p:sp>
          <p:nvSpPr>
            <p:cNvPr id="4" name="TextBox 3"/>
            <p:cNvSpPr txBox="1"/>
            <p:nvPr/>
          </p:nvSpPr>
          <p:spPr>
            <a:xfrm>
              <a:off x="0" y="2578467"/>
              <a:ext cx="914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rgbClr val="000000"/>
                  </a:solidFill>
                  <a:latin typeface="Gill Sans MT"/>
                </a:rPr>
                <a:t>assembles</a:t>
              </a:r>
              <a:endParaRPr lang="en-US" sz="4400" dirty="0">
                <a:solidFill>
                  <a:srgbClr val="000000"/>
                </a:solidFill>
                <a:latin typeface="Gill Sans MT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2009787" y="3340395"/>
              <a:ext cx="5128206" cy="3099692"/>
              <a:chOff x="0" y="468849"/>
              <a:chExt cx="9144000" cy="5526995"/>
            </a:xfrm>
          </p:grpSpPr>
          <p:pic>
            <p:nvPicPr>
              <p:cNvPr id="7" name="Picture 6" descr="mismatch-shape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8580" y="1347541"/>
                <a:ext cx="4019252" cy="2813476"/>
              </a:xfrm>
              <a:prstGeom prst="rect">
                <a:avLst/>
              </a:prstGeom>
            </p:spPr>
          </p:pic>
          <p:pic>
            <p:nvPicPr>
              <p:cNvPr id="8" name="Picture 7" descr="match-shape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85301" y="1347540"/>
                <a:ext cx="3617327" cy="2813477"/>
              </a:xfrm>
              <a:prstGeom prst="rect">
                <a:avLst/>
              </a:prstGeom>
            </p:spPr>
          </p:pic>
          <p:cxnSp>
            <p:nvCxnSpPr>
              <p:cNvPr id="9" name="Straight Arrow Connector 8"/>
              <p:cNvCxnSpPr/>
              <p:nvPr/>
            </p:nvCxnSpPr>
            <p:spPr>
              <a:xfrm>
                <a:off x="891721" y="1117351"/>
                <a:ext cx="1997373" cy="0"/>
              </a:xfrm>
              <a:prstGeom prst="straightConnector1">
                <a:avLst/>
              </a:prstGeom>
              <a:ln w="22225">
                <a:solidFill>
                  <a:schemeClr val="bg1"/>
                </a:solidFill>
                <a:headEnd type="arrow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/>
              <p:cNvSpPr txBox="1"/>
              <p:nvPr/>
            </p:nvSpPr>
            <p:spPr>
              <a:xfrm>
                <a:off x="1330344" y="468849"/>
                <a:ext cx="1173328" cy="734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rgbClr val="000000"/>
                    </a:solidFill>
                    <a:latin typeface="Gill Sans MT"/>
                  </a:rPr>
                  <a:t>a</a:t>
                </a:r>
                <a:endParaRPr lang="en-US" dirty="0">
                  <a:solidFill>
                    <a:srgbClr val="000000"/>
                  </a:solidFill>
                  <a:latin typeface="Gill Sans MT"/>
                </a:endParaRPr>
              </a:p>
            </p:txBody>
          </p:sp>
          <p:cxnSp>
            <p:nvCxnSpPr>
              <p:cNvPr id="11" name="Straight Arrow Connector 10"/>
              <p:cNvCxnSpPr/>
              <p:nvPr/>
            </p:nvCxnSpPr>
            <p:spPr>
              <a:xfrm>
                <a:off x="891721" y="4395766"/>
                <a:ext cx="3208752" cy="0"/>
              </a:xfrm>
              <a:prstGeom prst="straightConnector1">
                <a:avLst/>
              </a:prstGeom>
              <a:ln w="22225">
                <a:solidFill>
                  <a:schemeClr val="bg1"/>
                </a:solidFill>
                <a:headEnd type="arrow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/>
              <p:nvPr/>
            </p:nvCxnSpPr>
            <p:spPr>
              <a:xfrm>
                <a:off x="5482529" y="1134923"/>
                <a:ext cx="1997373" cy="0"/>
              </a:xfrm>
              <a:prstGeom prst="straightConnector1">
                <a:avLst/>
              </a:prstGeom>
              <a:ln w="22225">
                <a:solidFill>
                  <a:schemeClr val="bg1"/>
                </a:solidFill>
                <a:headEnd type="arrow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/>
              <p:cNvSpPr txBox="1"/>
              <p:nvPr/>
            </p:nvSpPr>
            <p:spPr>
              <a:xfrm>
                <a:off x="1917008" y="4306997"/>
                <a:ext cx="1173328" cy="734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rgbClr val="000000"/>
                    </a:solidFill>
                    <a:latin typeface="Gill Sans MT"/>
                  </a:rPr>
                  <a:t>b</a:t>
                </a:r>
                <a:endParaRPr lang="en-US" dirty="0">
                  <a:solidFill>
                    <a:srgbClr val="000000"/>
                  </a:solidFill>
                  <a:latin typeface="Gill Sans MT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5891718" y="493096"/>
                <a:ext cx="1173328" cy="734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rgbClr val="000000"/>
                    </a:solidFill>
                    <a:latin typeface="Gill Sans MT"/>
                  </a:rPr>
                  <a:t>c</a:t>
                </a:r>
                <a:endParaRPr lang="en-US" dirty="0">
                  <a:solidFill>
                    <a:srgbClr val="000000"/>
                  </a:solidFill>
                  <a:latin typeface="Gill Sans MT"/>
                </a:endParaRP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0" y="5077243"/>
                <a:ext cx="9144000" cy="9186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For all a, b, c ≥ 0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9595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625238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We show no temp-1 system </a:t>
            </a:r>
          </a:p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simulates temp-2 system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16" name="Picture 15" descr="simulated-tile-set-line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303" y="3417469"/>
            <a:ext cx="5245391" cy="108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81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rtial-arms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423" y="1368669"/>
            <a:ext cx="1824759" cy="4257771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pic>
        <p:nvPicPr>
          <p:cNvPr id="6" name="Picture 5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057" y="6165532"/>
            <a:ext cx="841027" cy="58617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331000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crotile-partial-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425" y="1368670"/>
            <a:ext cx="5230976" cy="4257771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pic>
        <p:nvPicPr>
          <p:cNvPr id="6" name="Picture 5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057" y="6165532"/>
            <a:ext cx="841027" cy="5861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994883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ile-3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335" y="1912467"/>
            <a:ext cx="3785197" cy="324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734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crotile-partial-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425" y="1368669"/>
            <a:ext cx="5230976" cy="4257771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pic>
        <p:nvPicPr>
          <p:cNvPr id="6" name="Picture 5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057" y="6165532"/>
            <a:ext cx="841027" cy="5861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118536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crotile-partial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1425" y="1368668"/>
            <a:ext cx="6447482" cy="4257771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pic>
        <p:nvPicPr>
          <p:cNvPr id="6" name="Picture 5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057" y="6165532"/>
            <a:ext cx="841027" cy="5861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4148607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crotile-partial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888" y="1116058"/>
            <a:ext cx="5375092" cy="4508142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531360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crotile-partial-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085" y="1116059"/>
            <a:ext cx="5726278" cy="4685136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488858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crotile-partial-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085" y="1116058"/>
            <a:ext cx="5726278" cy="4685137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511260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crotile-long-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085" y="1116056"/>
            <a:ext cx="5726278" cy="4685137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6386745" y="2948900"/>
            <a:ext cx="423313" cy="423313"/>
          </a:xfrm>
          <a:prstGeom prst="ellipse">
            <a:avLst/>
          </a:prstGeom>
          <a:noFill/>
          <a:ln w="317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133381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crotile-lo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085" y="1116057"/>
            <a:ext cx="5726278" cy="4685137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7007050" y="3194093"/>
            <a:ext cx="423313" cy="423313"/>
          </a:xfrm>
          <a:prstGeom prst="ellipse">
            <a:avLst/>
          </a:prstGeom>
          <a:noFill/>
          <a:ln w="317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15669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macrotile-long-no-shel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085" y="1116057"/>
            <a:ext cx="5726278" cy="4685136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447860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acrotile-long-no-shel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085" y="1116057"/>
            <a:ext cx="5726278" cy="4685136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sp>
        <p:nvSpPr>
          <p:cNvPr id="5" name="Arc 4"/>
          <p:cNvSpPr/>
          <p:nvPr/>
        </p:nvSpPr>
        <p:spPr>
          <a:xfrm rot="10800000">
            <a:off x="5494326" y="4737485"/>
            <a:ext cx="377196" cy="1156955"/>
          </a:xfrm>
          <a:prstGeom prst="arc">
            <a:avLst>
              <a:gd name="adj1" fmla="val 4383526"/>
              <a:gd name="adj2" fmla="val 17715127"/>
            </a:avLst>
          </a:prstGeom>
          <a:noFill/>
          <a:ln w="5080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c 5"/>
          <p:cNvSpPr/>
          <p:nvPr/>
        </p:nvSpPr>
        <p:spPr>
          <a:xfrm rot="10800000">
            <a:off x="3004941" y="4737486"/>
            <a:ext cx="377875" cy="1159038"/>
          </a:xfrm>
          <a:prstGeom prst="arc">
            <a:avLst>
              <a:gd name="adj1" fmla="val 3906437"/>
              <a:gd name="adj2" fmla="val 18189930"/>
            </a:avLst>
          </a:prstGeom>
          <a:ln w="50800">
            <a:solidFill>
              <a:srgbClr val="00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376321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macrotile-long-cut-no-window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085" y="1116057"/>
            <a:ext cx="5726278" cy="4598374"/>
          </a:xfrm>
          <a:prstGeom prst="rect">
            <a:avLst/>
          </a:prstGeom>
        </p:spPr>
      </p:pic>
      <p:pic>
        <p:nvPicPr>
          <p:cNvPr id="30" name="Picture 29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084" y="6165532"/>
            <a:ext cx="841027" cy="586170"/>
          </a:xfrm>
          <a:prstGeom prst="rect">
            <a:avLst/>
          </a:prstGeom>
        </p:spPr>
      </p:pic>
      <p:sp>
        <p:nvSpPr>
          <p:cNvPr id="6" name="Arc 5"/>
          <p:cNvSpPr/>
          <p:nvPr/>
        </p:nvSpPr>
        <p:spPr>
          <a:xfrm rot="10800000">
            <a:off x="3056787" y="4737485"/>
            <a:ext cx="377196" cy="1156955"/>
          </a:xfrm>
          <a:prstGeom prst="arc">
            <a:avLst>
              <a:gd name="adj1" fmla="val 5180439"/>
              <a:gd name="adj2" fmla="val 16373159"/>
            </a:avLst>
          </a:prstGeom>
          <a:noFill/>
          <a:ln w="50800"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c 6"/>
          <p:cNvSpPr/>
          <p:nvPr/>
        </p:nvSpPr>
        <p:spPr>
          <a:xfrm rot="10800000">
            <a:off x="3004941" y="4737486"/>
            <a:ext cx="377875" cy="1159038"/>
          </a:xfrm>
          <a:prstGeom prst="arc">
            <a:avLst>
              <a:gd name="adj1" fmla="val 3906437"/>
              <a:gd name="adj2" fmla="val 18189930"/>
            </a:avLst>
          </a:prstGeom>
          <a:ln w="50800">
            <a:solidFill>
              <a:srgbClr val="000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454043" y="3194093"/>
            <a:ext cx="423313" cy="423313"/>
          </a:xfrm>
          <a:prstGeom prst="ellipse">
            <a:avLst/>
          </a:prstGeom>
          <a:noFill/>
          <a:ln w="317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0" y="13134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Gill Sans MT"/>
              </a:rPr>
              <a:t>Breaking any simulation</a:t>
            </a:r>
            <a:endParaRPr lang="en-US" sz="4000" dirty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646349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ile-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402" y="271236"/>
            <a:ext cx="1218318" cy="1218318"/>
          </a:xfrm>
          <a:prstGeom prst="rect">
            <a:avLst/>
          </a:prstGeom>
        </p:spPr>
      </p:pic>
      <p:pic>
        <p:nvPicPr>
          <p:cNvPr id="3" name="Picture 2" descr="til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96" y="271236"/>
            <a:ext cx="1218318" cy="1218318"/>
          </a:xfrm>
          <a:prstGeom prst="rect">
            <a:avLst/>
          </a:prstGeom>
        </p:spPr>
      </p:pic>
      <p:pic>
        <p:nvPicPr>
          <p:cNvPr id="9" name="Picture 8" descr="tile-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793" y="271235"/>
            <a:ext cx="1218318" cy="1218318"/>
          </a:xfrm>
          <a:prstGeom prst="rect">
            <a:avLst/>
          </a:prstGeom>
        </p:spPr>
      </p:pic>
      <p:pic>
        <p:nvPicPr>
          <p:cNvPr id="2" name="Picture 1" descr="tile-5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456" y="271236"/>
            <a:ext cx="1204269" cy="1204269"/>
          </a:xfrm>
          <a:prstGeom prst="rect">
            <a:avLst/>
          </a:prstGeom>
        </p:spPr>
      </p:pic>
      <p:pic>
        <p:nvPicPr>
          <p:cNvPr id="4" name="Picture 3" descr="tile-4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229" y="269381"/>
            <a:ext cx="1206124" cy="1206124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805325" y="1308741"/>
            <a:ext cx="7586686" cy="1046397"/>
            <a:chOff x="779667" y="3884446"/>
            <a:chExt cx="7586686" cy="1046397"/>
          </a:xfrm>
        </p:grpSpPr>
        <p:sp>
          <p:nvSpPr>
            <p:cNvPr id="5" name="TextBox 4"/>
            <p:cNvSpPr txBox="1"/>
            <p:nvPr/>
          </p:nvSpPr>
          <p:spPr>
            <a:xfrm>
              <a:off x="779667" y="3884446"/>
              <a:ext cx="1218318" cy="1046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/>
                <a:t>×∞</a:t>
              </a:r>
              <a:endParaRPr lang="en-US" sz="6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356208" y="3884446"/>
              <a:ext cx="1218318" cy="1046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/>
                <a:t>×∞</a:t>
              </a:r>
              <a:endParaRPr lang="en-US" sz="6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952599" y="3884446"/>
              <a:ext cx="1218318" cy="1046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/>
                <a:t>×∞</a:t>
              </a:r>
              <a:endParaRPr lang="en-US" sz="6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546262" y="3884446"/>
              <a:ext cx="1218318" cy="1046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/>
                <a:t>×∞</a:t>
              </a:r>
              <a:endParaRPr lang="en-US" sz="6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148035" y="3884446"/>
              <a:ext cx="1218318" cy="10463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/>
                <a:t>×∞</a:t>
              </a:r>
              <a:endParaRPr lang="en-US" sz="6000" dirty="0"/>
            </a:p>
          </p:txBody>
        </p:sp>
      </p:grpSp>
      <p:pic>
        <p:nvPicPr>
          <p:cNvPr id="16" name="Picture 15" descr="flam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376" y="5758151"/>
            <a:ext cx="1415954" cy="986877"/>
          </a:xfrm>
          <a:prstGeom prst="rect">
            <a:avLst/>
          </a:prstGeom>
        </p:spPr>
      </p:pic>
      <p:pic>
        <p:nvPicPr>
          <p:cNvPr id="22" name="Picture 21" descr="til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0" y="5067257"/>
            <a:ext cx="1218318" cy="1218318"/>
          </a:xfrm>
          <a:prstGeom prst="rect">
            <a:avLst/>
          </a:prstGeom>
        </p:spPr>
      </p:pic>
      <p:pic>
        <p:nvPicPr>
          <p:cNvPr id="23" name="Picture 22" descr="tile-5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0" y="3874462"/>
            <a:ext cx="1218319" cy="1218319"/>
          </a:xfrm>
          <a:prstGeom prst="rect">
            <a:avLst/>
          </a:prstGeom>
        </p:spPr>
      </p:pic>
      <p:pic>
        <p:nvPicPr>
          <p:cNvPr id="24" name="Picture 23" descr="tile-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029" y="5067257"/>
            <a:ext cx="1218318" cy="1218318"/>
          </a:xfrm>
          <a:prstGeom prst="rect">
            <a:avLst/>
          </a:prstGeom>
        </p:spPr>
      </p:pic>
      <p:pic>
        <p:nvPicPr>
          <p:cNvPr id="25" name="Picture 24" descr="tile-4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029" y="3874461"/>
            <a:ext cx="1218319" cy="1218319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3780409" y="3861699"/>
            <a:ext cx="2412137" cy="2411115"/>
            <a:chOff x="5088986" y="3874460"/>
            <a:chExt cx="2412137" cy="2411115"/>
          </a:xfrm>
        </p:grpSpPr>
        <p:pic>
          <p:nvPicPr>
            <p:cNvPr id="27" name="Picture 26" descr="til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8986" y="5067257"/>
              <a:ext cx="1218318" cy="1218318"/>
            </a:xfrm>
            <a:prstGeom prst="rect">
              <a:avLst/>
            </a:prstGeom>
          </p:spPr>
        </p:pic>
        <p:pic>
          <p:nvPicPr>
            <p:cNvPr id="28" name="Picture 27" descr="tile-3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2805" y="5067257"/>
              <a:ext cx="1218318" cy="1218318"/>
            </a:xfrm>
            <a:prstGeom prst="rect">
              <a:avLst/>
            </a:prstGeom>
          </p:spPr>
        </p:pic>
        <p:pic>
          <p:nvPicPr>
            <p:cNvPr id="29" name="Picture 28" descr="tile-2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8986" y="3874460"/>
              <a:ext cx="1218318" cy="1218318"/>
            </a:xfrm>
            <a:prstGeom prst="rect">
              <a:avLst/>
            </a:prstGeom>
          </p:spPr>
        </p:pic>
        <p:pic>
          <p:nvPicPr>
            <p:cNvPr id="30" name="Picture 29" descr="tile-3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2804" y="3874461"/>
              <a:ext cx="1218319" cy="1218319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3600184" y="4234656"/>
            <a:ext cx="4490185" cy="1523495"/>
            <a:chOff x="3600184" y="4234656"/>
            <a:chExt cx="4490185" cy="1523495"/>
          </a:xfrm>
        </p:grpSpPr>
        <p:sp>
          <p:nvSpPr>
            <p:cNvPr id="17" name="TextBox 16"/>
            <p:cNvSpPr txBox="1"/>
            <p:nvPr/>
          </p:nvSpPr>
          <p:spPr>
            <a:xfrm>
              <a:off x="3600184" y="4234656"/>
              <a:ext cx="449018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 smtClean="0"/>
                <a:t>Temperature</a:t>
              </a:r>
              <a:endParaRPr lang="en-US" sz="6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7428098" y="5142370"/>
              <a:ext cx="461851" cy="615781"/>
            </a:xfrm>
            <a:prstGeom prst="straightConnector1">
              <a:avLst/>
            </a:prstGeom>
            <a:ln w="50800">
              <a:solidFill>
                <a:schemeClr val="bg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80680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2431649" y="845749"/>
            <a:ext cx="4595536" cy="2590138"/>
            <a:chOff x="0" y="468849"/>
            <a:chExt cx="9144000" cy="5153744"/>
          </a:xfrm>
        </p:grpSpPr>
        <p:pic>
          <p:nvPicPr>
            <p:cNvPr id="41" name="Picture 40" descr="mismatch-shap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580" y="1347541"/>
              <a:ext cx="4019252" cy="2813476"/>
            </a:xfrm>
            <a:prstGeom prst="rect">
              <a:avLst/>
            </a:prstGeom>
          </p:spPr>
        </p:pic>
        <p:pic>
          <p:nvPicPr>
            <p:cNvPr id="42" name="Picture 41" descr="match-shap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5301" y="1347540"/>
              <a:ext cx="3617327" cy="2813477"/>
            </a:xfrm>
            <a:prstGeom prst="rect">
              <a:avLst/>
            </a:prstGeom>
          </p:spPr>
        </p:pic>
        <p:cxnSp>
          <p:nvCxnSpPr>
            <p:cNvPr id="43" name="Straight Arrow Connector 42"/>
            <p:cNvCxnSpPr/>
            <p:nvPr/>
          </p:nvCxnSpPr>
          <p:spPr>
            <a:xfrm>
              <a:off x="891721" y="1117351"/>
              <a:ext cx="1997373" cy="0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1330344" y="468849"/>
              <a:ext cx="1173328" cy="734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  <a:latin typeface="Gill Sans MT"/>
                </a:rPr>
                <a:t>a</a:t>
              </a:r>
              <a:endParaRPr lang="en-US" dirty="0">
                <a:solidFill>
                  <a:srgbClr val="000000"/>
                </a:solidFill>
                <a:latin typeface="Gill Sans MT"/>
              </a:endParaRPr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>
              <a:off x="891721" y="4395766"/>
              <a:ext cx="3208752" cy="0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5482529" y="1134923"/>
              <a:ext cx="1997373" cy="0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1917008" y="4306997"/>
              <a:ext cx="1173328" cy="734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  <a:latin typeface="Gill Sans MT"/>
                </a:rPr>
                <a:t>b</a:t>
              </a:r>
              <a:endParaRPr lang="en-US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891718" y="493096"/>
              <a:ext cx="1173328" cy="734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  <a:latin typeface="Gill Sans MT"/>
                </a:rPr>
                <a:t>c</a:t>
              </a:r>
              <a:endParaRPr lang="en-US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0" y="4703992"/>
              <a:ext cx="9144000" cy="918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For all a, b, c ≥ 0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0" y="214501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Any temp-1 system that assembles 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0" y="3256304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also assembles  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16165" y="3939071"/>
            <a:ext cx="9144000" cy="2651159"/>
            <a:chOff x="9697" y="3939071"/>
            <a:chExt cx="9144000" cy="2651159"/>
          </a:xfrm>
        </p:grpSpPr>
        <p:grpSp>
          <p:nvGrpSpPr>
            <p:cNvPr id="30" name="Group 29"/>
            <p:cNvGrpSpPr/>
            <p:nvPr/>
          </p:nvGrpSpPr>
          <p:grpSpPr>
            <a:xfrm>
              <a:off x="1319461" y="3939071"/>
              <a:ext cx="2766764" cy="2651159"/>
              <a:chOff x="1319461" y="3939071"/>
              <a:chExt cx="2766764" cy="2651159"/>
            </a:xfrm>
          </p:grpSpPr>
          <p:pic>
            <p:nvPicPr>
              <p:cNvPr id="55" name="Picture 54" descr="incorrect-shape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07320" y="4389686"/>
                <a:ext cx="2026921" cy="1418845"/>
              </a:xfrm>
              <a:prstGeom prst="rect">
                <a:avLst/>
              </a:prstGeom>
            </p:spPr>
          </p:pic>
          <p:cxnSp>
            <p:nvCxnSpPr>
              <p:cNvPr id="56" name="Straight Arrow Connector 55"/>
              <p:cNvCxnSpPr/>
              <p:nvPr/>
            </p:nvCxnSpPr>
            <p:spPr>
              <a:xfrm>
                <a:off x="1903082" y="4261637"/>
                <a:ext cx="1651552" cy="0"/>
              </a:xfrm>
              <a:prstGeom prst="straightConnector1">
                <a:avLst/>
              </a:prstGeom>
              <a:ln w="22225">
                <a:solidFill>
                  <a:schemeClr val="bg1"/>
                </a:solidFill>
                <a:headEnd type="arrow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TextBox 56"/>
              <p:cNvSpPr txBox="1"/>
              <p:nvPr/>
            </p:nvSpPr>
            <p:spPr>
              <a:xfrm>
                <a:off x="2403572" y="3939071"/>
                <a:ext cx="589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rgbClr val="000000"/>
                    </a:solidFill>
                    <a:latin typeface="Gill Sans MT"/>
                  </a:rPr>
                  <a:t>a</a:t>
                </a:r>
                <a:endParaRPr lang="en-US" dirty="0">
                  <a:solidFill>
                    <a:srgbClr val="000000"/>
                  </a:solidFill>
                  <a:latin typeface="Gill Sans MT"/>
                </a:endParaRPr>
              </a:p>
            </p:txBody>
          </p:sp>
          <p:cxnSp>
            <p:nvCxnSpPr>
              <p:cNvPr id="58" name="Straight Arrow Connector 57"/>
              <p:cNvCxnSpPr/>
              <p:nvPr/>
            </p:nvCxnSpPr>
            <p:spPr>
              <a:xfrm>
                <a:off x="1903082" y="5966187"/>
                <a:ext cx="612388" cy="0"/>
              </a:xfrm>
              <a:prstGeom prst="straightConnector1">
                <a:avLst/>
              </a:prstGeom>
              <a:ln w="22225">
                <a:solidFill>
                  <a:schemeClr val="bg1"/>
                </a:solidFill>
                <a:headEnd type="arrow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/>
              <p:cNvSpPr txBox="1"/>
              <p:nvPr/>
            </p:nvSpPr>
            <p:spPr>
              <a:xfrm>
                <a:off x="1925786" y="5890971"/>
                <a:ext cx="589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rgbClr val="000000"/>
                    </a:solidFill>
                    <a:latin typeface="Gill Sans MT"/>
                  </a:rPr>
                  <a:t>b</a:t>
                </a:r>
                <a:endParaRPr lang="en-US" dirty="0">
                  <a:solidFill>
                    <a:srgbClr val="000000"/>
                  </a:solidFill>
                  <a:latin typeface="Gill Sans MT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319461" y="6128565"/>
                <a:ext cx="276676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rgbClr val="000000"/>
                    </a:solidFill>
                    <a:latin typeface="Gill Sans MT"/>
                  </a:rPr>
                  <a:t>For some a, b </a:t>
                </a:r>
                <a:r>
                  <a:rPr lang="en-US" sz="2400" dirty="0">
                    <a:solidFill>
                      <a:srgbClr val="000000"/>
                    </a:solidFill>
                  </a:rPr>
                  <a:t>≥ 0</a:t>
                </a:r>
                <a:endParaRPr lang="en-US" sz="2400" dirty="0" smtClean="0">
                  <a:solidFill>
                    <a:srgbClr val="000000"/>
                  </a:solidFill>
                  <a:latin typeface="Gill Sans MT"/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9697" y="4704300"/>
              <a:ext cx="914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>
                  <a:solidFill>
                    <a:srgbClr val="000000"/>
                  </a:solidFill>
                  <a:latin typeface="Gill Sans MT"/>
                </a:rPr>
                <a:t>or</a:t>
              </a:r>
              <a:endParaRPr lang="en-US" sz="4400" dirty="0">
                <a:solidFill>
                  <a:srgbClr val="000000"/>
                </a:solidFill>
                <a:latin typeface="Gill Sans MT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5079730" y="3939071"/>
              <a:ext cx="2766764" cy="2651159"/>
              <a:chOff x="5079730" y="3939071"/>
              <a:chExt cx="2766764" cy="2651159"/>
            </a:xfrm>
          </p:grpSpPr>
          <p:pic>
            <p:nvPicPr>
              <p:cNvPr id="35" name="Picture 34" descr="incorrect-shape-2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67589" y="4389686"/>
                <a:ext cx="2026921" cy="1418845"/>
              </a:xfrm>
              <a:prstGeom prst="rect">
                <a:avLst/>
              </a:prstGeom>
            </p:spPr>
          </p:pic>
          <p:cxnSp>
            <p:nvCxnSpPr>
              <p:cNvPr id="50" name="Straight Arrow Connector 49"/>
              <p:cNvCxnSpPr/>
              <p:nvPr/>
            </p:nvCxnSpPr>
            <p:spPr>
              <a:xfrm>
                <a:off x="5663351" y="4261637"/>
                <a:ext cx="1651552" cy="0"/>
              </a:xfrm>
              <a:prstGeom prst="straightConnector1">
                <a:avLst/>
              </a:prstGeom>
              <a:ln w="22225">
                <a:solidFill>
                  <a:schemeClr val="bg1"/>
                </a:solidFill>
                <a:headEnd type="arrow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/>
              <p:cNvSpPr txBox="1"/>
              <p:nvPr/>
            </p:nvSpPr>
            <p:spPr>
              <a:xfrm>
                <a:off x="6163841" y="3939071"/>
                <a:ext cx="589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rgbClr val="000000"/>
                    </a:solidFill>
                    <a:latin typeface="Gill Sans MT"/>
                  </a:rPr>
                  <a:t>a</a:t>
                </a:r>
                <a:endParaRPr lang="en-US" dirty="0">
                  <a:solidFill>
                    <a:srgbClr val="000000"/>
                  </a:solidFill>
                  <a:latin typeface="Gill Sans MT"/>
                </a:endParaRPr>
              </a:p>
            </p:txBody>
          </p:sp>
          <p:cxnSp>
            <p:nvCxnSpPr>
              <p:cNvPr id="52" name="Straight Arrow Connector 51"/>
              <p:cNvCxnSpPr/>
              <p:nvPr/>
            </p:nvCxnSpPr>
            <p:spPr>
              <a:xfrm>
                <a:off x="5663351" y="5966187"/>
                <a:ext cx="612388" cy="0"/>
              </a:xfrm>
              <a:prstGeom prst="straightConnector1">
                <a:avLst/>
              </a:prstGeom>
              <a:ln w="22225">
                <a:solidFill>
                  <a:schemeClr val="bg1"/>
                </a:solidFill>
                <a:headEnd type="arrow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TextBox 52"/>
              <p:cNvSpPr txBox="1"/>
              <p:nvPr/>
            </p:nvSpPr>
            <p:spPr>
              <a:xfrm>
                <a:off x="5686055" y="5890971"/>
                <a:ext cx="589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>
                    <a:solidFill>
                      <a:srgbClr val="000000"/>
                    </a:solidFill>
                    <a:latin typeface="Gill Sans MT"/>
                  </a:rPr>
                  <a:t>b</a:t>
                </a:r>
                <a:endParaRPr lang="en-US" dirty="0">
                  <a:solidFill>
                    <a:srgbClr val="000000"/>
                  </a:solidFill>
                  <a:latin typeface="Gill Sans MT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5079730" y="6128565"/>
                <a:ext cx="276676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solidFill>
                      <a:srgbClr val="000000"/>
                    </a:solidFill>
                    <a:latin typeface="Gill Sans MT"/>
                  </a:rPr>
                  <a:t>For some a, b </a:t>
                </a:r>
                <a:r>
                  <a:rPr lang="en-US" sz="2400" dirty="0">
                    <a:solidFill>
                      <a:srgbClr val="000000"/>
                    </a:solidFill>
                  </a:rPr>
                  <a:t>≥ 0</a:t>
                </a:r>
                <a:endParaRPr lang="en-US" sz="2400" dirty="0" smtClean="0">
                  <a:solidFill>
                    <a:srgbClr val="000000"/>
                  </a:solidFill>
                  <a:latin typeface="Gill Sans M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7452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imulated-tile-set-line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303" y="1256955"/>
            <a:ext cx="5245391" cy="10886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14501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No temp-1 system simulates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578467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000000"/>
                </a:solidFill>
                <a:latin typeface="Gill Sans MT"/>
              </a:rPr>
              <a:t>and its assembly of</a:t>
            </a:r>
            <a:endParaRPr lang="en-US" sz="4400" dirty="0">
              <a:solidFill>
                <a:srgbClr val="000000"/>
              </a:solidFill>
              <a:latin typeface="Gill Sans M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2009787" y="3340395"/>
            <a:ext cx="5128206" cy="3099692"/>
            <a:chOff x="0" y="468849"/>
            <a:chExt cx="9144000" cy="5526995"/>
          </a:xfrm>
        </p:grpSpPr>
        <p:pic>
          <p:nvPicPr>
            <p:cNvPr id="7" name="Picture 6" descr="mismatch-shape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8580" y="1347541"/>
              <a:ext cx="4019252" cy="2813476"/>
            </a:xfrm>
            <a:prstGeom prst="rect">
              <a:avLst/>
            </a:prstGeom>
          </p:spPr>
        </p:pic>
        <p:pic>
          <p:nvPicPr>
            <p:cNvPr id="8" name="Picture 7" descr="match-shape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5301" y="1347540"/>
              <a:ext cx="3617327" cy="2813477"/>
            </a:xfrm>
            <a:prstGeom prst="rect">
              <a:avLst/>
            </a:prstGeom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891721" y="1117351"/>
              <a:ext cx="1997373" cy="0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330344" y="468849"/>
              <a:ext cx="1173328" cy="734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  <a:latin typeface="Gill Sans MT"/>
                </a:rPr>
                <a:t>a</a:t>
              </a:r>
              <a:endParaRPr lang="en-US" dirty="0">
                <a:solidFill>
                  <a:srgbClr val="000000"/>
                </a:solidFill>
                <a:latin typeface="Gill Sans MT"/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891721" y="4395766"/>
              <a:ext cx="3208752" cy="0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5482529" y="1134923"/>
              <a:ext cx="1997373" cy="0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1917008" y="4306997"/>
              <a:ext cx="1173328" cy="734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  <a:latin typeface="Gill Sans MT"/>
                </a:rPr>
                <a:t>b</a:t>
              </a:r>
              <a:endParaRPr lang="en-US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891718" y="493096"/>
              <a:ext cx="1173328" cy="734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00000"/>
                  </a:solidFill>
                  <a:latin typeface="Gill Sans MT"/>
                </a:rPr>
                <a:t>c</a:t>
              </a:r>
              <a:endParaRPr lang="en-US" dirty="0">
                <a:solidFill>
                  <a:srgbClr val="000000"/>
                </a:solidFill>
                <a:latin typeface="Gill Sans M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0" y="5077243"/>
              <a:ext cx="9144000" cy="918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000000"/>
                  </a:solidFill>
                  <a:latin typeface="Gill Sans MT"/>
                </a:rPr>
                <a:t>For all a, b, c ≥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6673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66764"/>
            <a:ext cx="9144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rgbClr val="000000"/>
                </a:solidFill>
                <a:latin typeface="Gill Sans MT"/>
              </a:rPr>
              <a:t>Summary</a:t>
            </a:r>
            <a:endParaRPr lang="en-US" sz="66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259879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  <a:latin typeface="Gill Sans MT"/>
              </a:rPr>
              <a:t>We show no such temp-1 system exists.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23161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  <a:latin typeface="Gill Sans MT"/>
              </a:rPr>
              <a:t>And there is a 3D temp-1 system intrinsically universal for temp-1 systems.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706197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</a:rPr>
              <a:t>There exists a temp</a:t>
            </a:r>
            <a:r>
              <a:rPr lang="en-US" sz="3600" dirty="0">
                <a:solidFill>
                  <a:srgbClr val="000000"/>
                </a:solidFill>
              </a:rPr>
              <a:t>-2 system </a:t>
            </a:r>
            <a:r>
              <a:rPr lang="en-US" sz="3600" dirty="0" smtClean="0">
                <a:solidFill>
                  <a:srgbClr val="000000"/>
                </a:solidFill>
              </a:rPr>
              <a:t>known </a:t>
            </a:r>
            <a:r>
              <a:rPr lang="en-US" sz="3600" dirty="0">
                <a:solidFill>
                  <a:srgbClr val="000000"/>
                </a:solidFill>
              </a:rPr>
              <a:t>to be intrinsically universal for all tile </a:t>
            </a:r>
            <a:r>
              <a:rPr lang="en-US" sz="3600" dirty="0" smtClean="0">
                <a:solidFill>
                  <a:srgbClr val="000000"/>
                </a:solidFill>
              </a:rPr>
              <a:t>systems.</a:t>
            </a:r>
            <a:endParaRPr lang="en-US" sz="3600" dirty="0" smtClean="0">
              <a:solidFill>
                <a:srgbClr val="000000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330004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20762"/>
            <a:ext cx="9144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solidFill>
                  <a:srgbClr val="000000"/>
                </a:solidFill>
                <a:latin typeface="Gill Sans MT"/>
              </a:rPr>
              <a:t>Open Problem</a:t>
            </a:r>
            <a:endParaRPr lang="en-US" sz="6600" dirty="0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154811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  <a:latin typeface="Gill Sans MT"/>
              </a:rPr>
              <a:t>Conjecture: no.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601129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000000"/>
                </a:solidFill>
                <a:latin typeface="Gill Sans MT"/>
              </a:rPr>
              <a:t>Is there a 2D temp-1 system intrinsically universal for 2D temp-1 systems?</a:t>
            </a:r>
          </a:p>
        </p:txBody>
      </p:sp>
    </p:spTree>
    <p:extLst>
      <p:ext uri="{BB962C8B-B14F-4D97-AF65-F5344CB8AC3E}">
        <p14:creationId xmlns:p14="http://schemas.microsoft.com/office/powerpoint/2010/main" val="343275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818"/>
            <a:ext cx="8229600" cy="1143000"/>
          </a:xfrm>
        </p:spPr>
        <p:txBody>
          <a:bodyPr>
            <a:noAutofit/>
          </a:bodyPr>
          <a:lstStyle/>
          <a:p>
            <a:r>
              <a:rPr lang="en-US" sz="7200" dirty="0" smtClean="0"/>
              <a:t>Thank you</a:t>
            </a:r>
            <a:endParaRPr lang="en-US" sz="7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5610" r="11606" b="15116"/>
          <a:stretch/>
        </p:blipFill>
        <p:spPr>
          <a:xfrm>
            <a:off x="467216" y="1358258"/>
            <a:ext cx="1586892" cy="19110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1747" y="3320985"/>
            <a:ext cx="2357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Pierre-Etienne </a:t>
            </a:r>
            <a:r>
              <a:rPr lang="en-US" dirty="0" err="1" smtClean="0"/>
              <a:t>Meunier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2295021" y="1358258"/>
            <a:ext cx="1499616" cy="2332059"/>
            <a:chOff x="2872326" y="1127354"/>
            <a:chExt cx="1499616" cy="233205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l="30445" t="2" r="7406" b="43428"/>
            <a:stretch/>
          </p:blipFill>
          <p:spPr>
            <a:xfrm>
              <a:off x="2872326" y="1127354"/>
              <a:ext cx="1499616" cy="191109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2991285" y="3090081"/>
              <a:ext cx="1198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Matt </a:t>
              </a:r>
              <a:r>
                <a:rPr lang="en-US" dirty="0" err="1" smtClean="0"/>
                <a:t>Patitz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876912" y="1345430"/>
            <a:ext cx="1604601" cy="2332059"/>
            <a:chOff x="4736455" y="1127354"/>
            <a:chExt cx="1604601" cy="233205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07160" y="1127354"/>
              <a:ext cx="1524000" cy="1962727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4736455" y="3090081"/>
              <a:ext cx="16046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Scott Summers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412208" y="1550671"/>
            <a:ext cx="2056973" cy="2137019"/>
            <a:chOff x="1268101" y="4284373"/>
            <a:chExt cx="2056973" cy="213701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/>
            <a:srcRect r="10752"/>
            <a:stretch/>
          </p:blipFill>
          <p:spPr>
            <a:xfrm>
              <a:off x="1508396" y="4284373"/>
              <a:ext cx="1586892" cy="1688281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1268101" y="6052060"/>
              <a:ext cx="20569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Guillaume </a:t>
              </a:r>
              <a:r>
                <a:rPr lang="en-US" dirty="0" err="1" smtClean="0"/>
                <a:t>Theyssier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414225" y="1395438"/>
            <a:ext cx="1627143" cy="2292252"/>
            <a:chOff x="6072702" y="4129140"/>
            <a:chExt cx="1627143" cy="229225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6"/>
            <a:srcRect l="21988" t="8191" r="17900" b="8397"/>
            <a:stretch/>
          </p:blipFill>
          <p:spPr>
            <a:xfrm>
              <a:off x="6117749" y="4129140"/>
              <a:ext cx="1517904" cy="1847088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6072702" y="6052060"/>
              <a:ext cx="16271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Damien Woods</a:t>
              </a:r>
              <a:endParaRPr lang="en-US" dirty="0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3971520"/>
            <a:ext cx="9144000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National Science </a:t>
            </a:r>
            <a:r>
              <a:rPr lang="en-US" sz="2800" dirty="0" smtClean="0"/>
              <a:t>Foundation grants</a:t>
            </a:r>
            <a:r>
              <a:rPr lang="en-US" sz="2800" dirty="0"/>
              <a:t>: </a:t>
            </a:r>
            <a:endParaRPr lang="en-US" sz="2800" dirty="0" smtClean="0"/>
          </a:p>
          <a:p>
            <a:pPr algn="ctr"/>
            <a:r>
              <a:rPr lang="en-US" sz="2800" dirty="0" smtClean="0"/>
              <a:t>CCF</a:t>
            </a:r>
            <a:r>
              <a:rPr lang="en-US" sz="2800" dirty="0"/>
              <a:t>-1219274, CCF-1117672, CCF-0830734, CBET-0941538, 0832824 (The Molecular Programming Project), CCF-1219274, and CCF-1162589.</a:t>
            </a:r>
          </a:p>
          <a:p>
            <a:endParaRPr lang="en-US" dirty="0"/>
          </a:p>
          <a:p>
            <a:pPr algn="ctr"/>
            <a:r>
              <a:rPr lang="en-US" sz="2800" dirty="0" err="1"/>
              <a:t>Agence</a:t>
            </a:r>
            <a:r>
              <a:rPr lang="en-US" sz="2800" dirty="0"/>
              <a:t> </a:t>
            </a:r>
            <a:r>
              <a:rPr lang="en-US" sz="2800" dirty="0" err="1"/>
              <a:t>Nationale</a:t>
            </a:r>
            <a:r>
              <a:rPr lang="en-US" sz="2800" dirty="0"/>
              <a:t> de la </a:t>
            </a:r>
            <a:r>
              <a:rPr lang="en-US" sz="2800" dirty="0" err="1" smtClean="0"/>
              <a:t>Recherche</a:t>
            </a:r>
            <a:r>
              <a:rPr lang="en-US" sz="2800" dirty="0" smtClean="0"/>
              <a:t> grant ANR</a:t>
            </a:r>
            <a:r>
              <a:rPr lang="en-US" sz="2800" dirty="0"/>
              <a:t>-09-BLAN-0164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76639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 descr="til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0" y="5067257"/>
            <a:ext cx="1218318" cy="1218318"/>
          </a:xfrm>
          <a:prstGeom prst="rect">
            <a:avLst/>
          </a:prstGeom>
        </p:spPr>
      </p:pic>
      <p:pic>
        <p:nvPicPr>
          <p:cNvPr id="8" name="Picture 7" descr="til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60" y="269381"/>
            <a:ext cx="1218318" cy="1218318"/>
          </a:xfrm>
          <a:prstGeom prst="rect">
            <a:avLst/>
          </a:prstGeom>
        </p:spPr>
      </p:pic>
      <p:pic>
        <p:nvPicPr>
          <p:cNvPr id="3" name="Picture 2" descr="til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402" y="271236"/>
            <a:ext cx="1218318" cy="1218318"/>
          </a:xfrm>
          <a:prstGeom prst="rect">
            <a:avLst/>
          </a:prstGeom>
        </p:spPr>
      </p:pic>
      <p:pic>
        <p:nvPicPr>
          <p:cNvPr id="9" name="Picture 8" descr="tile-3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793" y="271235"/>
            <a:ext cx="1218318" cy="1218318"/>
          </a:xfrm>
          <a:prstGeom prst="rect">
            <a:avLst/>
          </a:prstGeom>
        </p:spPr>
      </p:pic>
      <p:pic>
        <p:nvPicPr>
          <p:cNvPr id="2" name="Picture 1" descr="tile-5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456" y="271236"/>
            <a:ext cx="1204269" cy="1204269"/>
          </a:xfrm>
          <a:prstGeom prst="rect">
            <a:avLst/>
          </a:prstGeom>
        </p:spPr>
      </p:pic>
      <p:pic>
        <p:nvPicPr>
          <p:cNvPr id="16" name="Picture 15" descr="flam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376" y="5758151"/>
            <a:ext cx="1415954" cy="986877"/>
          </a:xfrm>
          <a:prstGeom prst="rect">
            <a:avLst/>
          </a:prstGeom>
        </p:spPr>
      </p:pic>
      <p:pic>
        <p:nvPicPr>
          <p:cNvPr id="31" name="Picture 30" descr="flame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422" y="5758151"/>
            <a:ext cx="1415954" cy="986877"/>
          </a:xfrm>
          <a:prstGeom prst="rect">
            <a:avLst/>
          </a:prstGeom>
        </p:spPr>
      </p:pic>
      <p:pic>
        <p:nvPicPr>
          <p:cNvPr id="14" name="Picture 13" descr="tile-2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402" y="269381"/>
            <a:ext cx="1218318" cy="1218318"/>
          </a:xfrm>
          <a:prstGeom prst="rect">
            <a:avLst/>
          </a:prstGeom>
        </p:spPr>
      </p:pic>
      <p:pic>
        <p:nvPicPr>
          <p:cNvPr id="15" name="Picture 14" descr="tile-3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427" y="269380"/>
            <a:ext cx="1220173" cy="1220173"/>
          </a:xfrm>
          <a:prstGeom prst="rect">
            <a:avLst/>
          </a:prstGeom>
        </p:spPr>
      </p:pic>
      <p:pic>
        <p:nvPicPr>
          <p:cNvPr id="19" name="Picture 18" descr="tile-4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455" y="271235"/>
            <a:ext cx="1204269" cy="1204269"/>
          </a:xfrm>
          <a:prstGeom prst="rect">
            <a:avLst/>
          </a:prstGeom>
        </p:spPr>
      </p:pic>
      <p:pic>
        <p:nvPicPr>
          <p:cNvPr id="39" name="Picture 38" descr="tile-2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10" y="3874462"/>
            <a:ext cx="1218318" cy="1218318"/>
          </a:xfrm>
          <a:prstGeom prst="rect">
            <a:avLst/>
          </a:prstGeom>
        </p:spPr>
      </p:pic>
      <p:pic>
        <p:nvPicPr>
          <p:cNvPr id="40" name="Picture 39" descr="tile-3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870" y="5065402"/>
            <a:ext cx="1220173" cy="1220173"/>
          </a:xfrm>
          <a:prstGeom prst="rect">
            <a:avLst/>
          </a:prstGeom>
        </p:spPr>
      </p:pic>
      <p:pic>
        <p:nvPicPr>
          <p:cNvPr id="41" name="Picture 40" descr="tile-4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870" y="3874461"/>
            <a:ext cx="1220173" cy="122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04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binary_counter-tilese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45" y="271234"/>
            <a:ext cx="7746682" cy="730819"/>
          </a:xfrm>
          <a:prstGeom prst="rect">
            <a:avLst/>
          </a:prstGeom>
        </p:spPr>
      </p:pic>
      <p:pic>
        <p:nvPicPr>
          <p:cNvPr id="16" name="Picture 15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376" y="5758151"/>
            <a:ext cx="1415954" cy="986877"/>
          </a:xfrm>
          <a:prstGeom prst="rect">
            <a:avLst/>
          </a:prstGeom>
        </p:spPr>
      </p:pic>
      <p:pic>
        <p:nvPicPr>
          <p:cNvPr id="31" name="Picture 30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422" y="5758151"/>
            <a:ext cx="1415954" cy="986877"/>
          </a:xfrm>
          <a:prstGeom prst="rect">
            <a:avLst/>
          </a:prstGeom>
        </p:spPr>
      </p:pic>
      <p:pic>
        <p:nvPicPr>
          <p:cNvPr id="30" name="Picture 29" descr="binary_counter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35" y="4141709"/>
            <a:ext cx="2020552" cy="161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09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0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inary_counter-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35" y="4141709"/>
            <a:ext cx="2020552" cy="1616442"/>
          </a:xfrm>
          <a:prstGeom prst="rect">
            <a:avLst/>
          </a:prstGeom>
        </p:spPr>
      </p:pic>
      <p:pic>
        <p:nvPicPr>
          <p:cNvPr id="16" name="Picture 15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376" y="5758151"/>
            <a:ext cx="1415954" cy="986877"/>
          </a:xfrm>
          <a:prstGeom prst="rect">
            <a:avLst/>
          </a:prstGeom>
        </p:spPr>
      </p:pic>
      <p:pic>
        <p:nvPicPr>
          <p:cNvPr id="31" name="Picture 30" descr="flam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422" y="5758151"/>
            <a:ext cx="1415954" cy="986877"/>
          </a:xfrm>
          <a:prstGeom prst="rect">
            <a:avLst/>
          </a:prstGeom>
        </p:spPr>
      </p:pic>
      <p:pic>
        <p:nvPicPr>
          <p:cNvPr id="14" name="Picture 13" descr="binary_counter-tilese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45" y="271234"/>
            <a:ext cx="7746682" cy="73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420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 Black ">
  <a:themeElements>
    <a:clrScheme name="Custom 2">
      <a:dk1>
        <a:sysClr val="windowText" lastClr="000000"/>
      </a:dk1>
      <a:lt1>
        <a:srgbClr val="000000"/>
      </a:lt1>
      <a:dk2>
        <a:srgbClr val="000000"/>
      </a:dk2>
      <a:lt2>
        <a:srgbClr val="000000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33203</TotalTime>
  <Words>796</Words>
  <Application>Microsoft Macintosh PowerPoint</Application>
  <PresentationFormat>On-screen Show (4:3)</PresentationFormat>
  <Paragraphs>163</Paragraphs>
  <Slides>64</Slides>
  <Notes>0</Notes>
  <HiddenSlides>1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1_ Black </vt:lpstr>
      <vt:lpstr>Intrinsic Universality in Tile  Self-Assembly Requires Cooperation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>Apple,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Staged Self-Assembly and Polyomino Context-Free Grammars</dc:title>
  <dc:creator>Andrew Winslow</dc:creator>
  <cp:lastModifiedBy>Andrew Winslow</cp:lastModifiedBy>
  <cp:revision>487</cp:revision>
  <dcterms:created xsi:type="dcterms:W3CDTF">2013-08-16T18:34:05Z</dcterms:created>
  <dcterms:modified xsi:type="dcterms:W3CDTF">2014-01-06T09:46:10Z</dcterms:modified>
</cp:coreProperties>
</file>